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16" r:id="rId6"/>
    <p:sldMasterId id="2147483740" r:id="rId7"/>
    <p:sldMasterId id="2147483761" r:id="rId8"/>
    <p:sldMasterId id="2147483778" r:id="rId9"/>
  </p:sldMasterIdLst>
  <p:notesMasterIdLst>
    <p:notesMasterId r:id="rId41"/>
  </p:notesMasterIdLst>
  <p:sldIdLst>
    <p:sldId id="260" r:id="rId10"/>
    <p:sldId id="315" r:id="rId11"/>
    <p:sldId id="293" r:id="rId12"/>
    <p:sldId id="294" r:id="rId13"/>
    <p:sldId id="314" r:id="rId14"/>
    <p:sldId id="317" r:id="rId15"/>
    <p:sldId id="295" r:id="rId16"/>
    <p:sldId id="316" r:id="rId17"/>
    <p:sldId id="296" r:id="rId18"/>
    <p:sldId id="326" r:id="rId19"/>
    <p:sldId id="319" r:id="rId20"/>
    <p:sldId id="303" r:id="rId21"/>
    <p:sldId id="297" r:id="rId22"/>
    <p:sldId id="325" r:id="rId23"/>
    <p:sldId id="298" r:id="rId24"/>
    <p:sldId id="327" r:id="rId25"/>
    <p:sldId id="299" r:id="rId26"/>
    <p:sldId id="322" r:id="rId27"/>
    <p:sldId id="320" r:id="rId28"/>
    <p:sldId id="304" r:id="rId29"/>
    <p:sldId id="305" r:id="rId30"/>
    <p:sldId id="306" r:id="rId31"/>
    <p:sldId id="328" r:id="rId32"/>
    <p:sldId id="329" r:id="rId33"/>
    <p:sldId id="307" r:id="rId34"/>
    <p:sldId id="300" r:id="rId35"/>
    <p:sldId id="323" r:id="rId36"/>
    <p:sldId id="313" r:id="rId37"/>
    <p:sldId id="330" r:id="rId38"/>
    <p:sldId id="308" r:id="rId39"/>
    <p:sldId id="331" r:id="rId40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FD69757-F153-4192-B62E-9293614E9DED}">
          <p14:sldIdLst>
            <p14:sldId id="260"/>
            <p14:sldId id="315"/>
            <p14:sldId id="293"/>
            <p14:sldId id="294"/>
            <p14:sldId id="314"/>
            <p14:sldId id="317"/>
            <p14:sldId id="295"/>
            <p14:sldId id="316"/>
            <p14:sldId id="296"/>
            <p14:sldId id="326"/>
            <p14:sldId id="319"/>
            <p14:sldId id="303"/>
            <p14:sldId id="297"/>
            <p14:sldId id="325"/>
            <p14:sldId id="298"/>
            <p14:sldId id="327"/>
            <p14:sldId id="299"/>
            <p14:sldId id="322"/>
            <p14:sldId id="320"/>
            <p14:sldId id="304"/>
            <p14:sldId id="305"/>
            <p14:sldId id="306"/>
            <p14:sldId id="328"/>
            <p14:sldId id="329"/>
            <p14:sldId id="307"/>
            <p14:sldId id="300"/>
            <p14:sldId id="323"/>
            <p14:sldId id="313"/>
            <p14:sldId id="330"/>
            <p14:sldId id="30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현도" initials="이" lastIdx="1" clrIdx="0">
    <p:extLst>
      <p:ext uri="{19B8F6BF-5375-455C-9EA6-DF929625EA0E}">
        <p15:presenceInfo xmlns:p15="http://schemas.microsoft.com/office/powerpoint/2012/main" userId="이현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0FF"/>
    <a:srgbClr val="FFFFFF"/>
    <a:srgbClr val="404040"/>
    <a:srgbClr val="818181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8" autoAdjust="0"/>
    <p:restoredTop sz="93585" autoAdjust="0"/>
  </p:normalViewPr>
  <p:slideViewPr>
    <p:cSldViewPr snapToGrid="0">
      <p:cViewPr varScale="1">
        <p:scale>
          <a:sx n="104" d="100"/>
          <a:sy n="104" d="100"/>
        </p:scale>
        <p:origin x="57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CE1D4-EB86-46C6-95E7-2ABAA54CEF81}" type="datetimeFigureOut">
              <a:rPr lang="ko-KR" altLang="en-US" smtClean="0"/>
              <a:pPr/>
              <a:t>2022-06-05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2A216-7BA4-4A4F-8DAE-BEBF96D55E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9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57A5C-B0A2-4AA8-8D80-50F9735D04B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5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2A216-7BA4-4A4F-8DAE-BEBF96D55E1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063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2A216-7BA4-4A4F-8DAE-BEBF96D55E1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15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239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85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26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7514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95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753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35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165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822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41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856651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010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25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75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35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17378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12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932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630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52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6415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2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86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473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38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16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253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61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9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010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175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4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473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77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82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21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1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72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406E8E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92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623392" y="6313762"/>
            <a:ext cx="2784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b="1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000" dirty="0">
              <a:solidFill>
                <a:srgbClr val="1F497D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624418" y="1052514"/>
            <a:ext cx="10957983" cy="5113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01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37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7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3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799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27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680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166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55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92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72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022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567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079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그림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0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44451"/>
            <a:ext cx="98213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-26988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2284" y="1268414"/>
            <a:ext cx="10363200" cy="777875"/>
          </a:xfrm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lvl1pPr algn="ctr">
              <a:lnSpc>
                <a:spcPct val="90000"/>
              </a:lnSpc>
              <a:defRPr sz="5000">
                <a:solidFill>
                  <a:srgbClr val="274C6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71133" y="2492376"/>
            <a:ext cx="8534400" cy="555625"/>
          </a:xfrm>
          <a:ln w="28575" algn="ctr"/>
          <a:effectLst>
            <a:outerShdw dist="17961" dir="2700000" algn="ctr" rotWithShape="0">
              <a:schemeClr val="bg1"/>
            </a:outerShdw>
          </a:effectLst>
        </p:spPr>
        <p:txBody>
          <a:bodyPr tIns="118800" bIns="118800" anchorCtr="1">
            <a:spAutoFit/>
          </a:bodyPr>
          <a:lstStyle>
            <a:lvl1pPr marL="0" indent="0" algn="ctr">
              <a:lnSpc>
                <a:spcPct val="130000"/>
              </a:lnSpc>
              <a:spcBef>
                <a:spcPct val="50000"/>
              </a:spcBef>
              <a:buFontTx/>
              <a:buNone/>
              <a:defRPr sz="16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ea typeface="Arial"/>
              </a:defRPr>
            </a:lvl1pPr>
          </a:lstStyle>
          <a:p>
            <a:pPr defTabSz="457200" latinLnBrk="0"/>
            <a:r>
              <a:rPr lang="fr-FR"/>
              <a:t>© 2011, SNU CSE Biointelligence Lab., http://bi.snu.ac.kr</a:t>
            </a:r>
            <a:endParaRPr lang="en-US" dirty="0"/>
          </a:p>
        </p:txBody>
      </p:sp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23084" y="5244"/>
            <a:ext cx="1295361" cy="45155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5503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33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03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22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116418" y="44451"/>
            <a:ext cx="11465983" cy="6081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853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26CA9-51FC-564E-93E5-96C3E7D4332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60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6950A-7895-BA48-B229-0C34631DDC2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612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266825"/>
            <a:ext cx="10363200" cy="1809750"/>
          </a:xfrm>
          <a:prstGeom prst="roundRect">
            <a:avLst/>
          </a:prstGeom>
          <a:solidFill>
            <a:schemeClr val="tx2">
              <a:lumMod val="50000"/>
              <a:alpha val="82000"/>
            </a:schemeClr>
          </a:solidFill>
        </p:spPr>
        <p:txBody>
          <a:bodyPr anchor="ctr"/>
          <a:lstStyle>
            <a:lvl1pPr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318000"/>
            <a:ext cx="8534400" cy="13208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12103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83008" y="2750589"/>
            <a:ext cx="7580289" cy="658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 lIns="252000" rIns="180000" anchor="ctr">
            <a:normAutofit/>
          </a:bodyPr>
          <a:lstStyle>
            <a:lvl1pPr algn="l">
              <a:defRPr lang="ko-KR" altLang="en-US" sz="2400" b="1" kern="1200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 algn="l">
              <a:lnSpc>
                <a:spcPct val="120000"/>
              </a:lnSpc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753456" y="2739430"/>
            <a:ext cx="1172632" cy="669361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80000" rIns="180000" anchor="ctr"/>
          <a:lstStyle>
            <a:lvl1pPr marL="0" indent="0" algn="ctr">
              <a:buNone/>
              <a:defRPr lang="ko-KR" altLang="en-US" sz="2800" b="1" kern="12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08398020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맑은 고딕" pitchFamily="50" charset="-127"/>
              <a:buChar char="•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2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382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1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81355" y="2121432"/>
            <a:ext cx="11626524" cy="4414666"/>
          </a:xfrm>
          <a:prstGeom prst="roundRect">
            <a:avLst>
              <a:gd name="adj" fmla="val 3099"/>
            </a:avLst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/>
          <a:p>
            <a:pPr marL="180975" indent="-180975" fontAlgn="base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kumimoji="1" lang="ko-KR" altLang="en-US" sz="1200" b="1" dirty="0" err="1">
              <a:solidFill>
                <a:srgbClr val="1F497D">
                  <a:lumMod val="5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53516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2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6187755" y="2326201"/>
            <a:ext cx="572012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73575" y="2074151"/>
            <a:ext cx="5347939" cy="410400"/>
          </a:xfrm>
          <a:prstGeom prst="roundRect">
            <a:avLst>
              <a:gd name="adj" fmla="val 23630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4" y="2324098"/>
            <a:ext cx="5720861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6" y="2074153"/>
            <a:ext cx="5392616" cy="409575"/>
          </a:xfrm>
          <a:prstGeom prst="roundRect">
            <a:avLst>
              <a:gd name="adj" fmla="val 23644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5553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514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3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212925" y="2314575"/>
            <a:ext cx="376615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4388405" y="2074151"/>
            <a:ext cx="3411692" cy="410400"/>
          </a:xfrm>
          <a:prstGeom prst="roundRect">
            <a:avLst>
              <a:gd name="adj" fmla="val 25951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6" y="2312466"/>
            <a:ext cx="3766153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7" y="2074153"/>
            <a:ext cx="3411416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6"/>
          </p:nvPr>
        </p:nvSpPr>
        <p:spPr>
          <a:xfrm>
            <a:off x="8155470" y="2312466"/>
            <a:ext cx="3763969" cy="4212000"/>
          </a:xfrm>
          <a:prstGeom prst="roundRect">
            <a:avLst>
              <a:gd name="adj" fmla="val 4209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/>
            </a:lvl1pPr>
            <a:lvl2pPr marL="266700" indent="-85725">
              <a:spcBef>
                <a:spcPts val="300"/>
              </a:spcBef>
              <a:buFont typeface="Arial" panose="020B0604020202020204" pitchFamily="34" charset="0"/>
              <a:buChar char="-"/>
              <a:tabLst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8331609" y="2074152"/>
            <a:ext cx="3411692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소주제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51892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453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67278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85" y="96846"/>
            <a:ext cx="11539416" cy="49053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V="1">
            <a:off x="0" y="1"/>
            <a:ext cx="12192000" cy="62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438636" y="6574258"/>
            <a:ext cx="1727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8497848-2C08-4F0B-94E8-BA68C2479B37}" type="slidenum">
              <a:rPr kumimoji="1" lang="en-US" altLang="ko-KR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kumimoji="1" lang="en-US" altLang="ko-KR" sz="1200" dirty="0">
                <a:solidFill>
                  <a:prstClr val="black"/>
                </a:solidFill>
              </a:rPr>
              <a:t>/713</a:t>
            </a:r>
            <a:endParaRPr kumimoji="1"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563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35363" y="799642"/>
            <a:ext cx="11617291" cy="1189496"/>
          </a:xfrm>
          <a:prstGeom prst="rect">
            <a:avLst/>
          </a:prstGeom>
        </p:spPr>
        <p:txBody>
          <a:bodyPr tIns="0">
            <a:noAutofit/>
          </a:bodyPr>
          <a:lstStyle>
            <a:lvl1pPr marL="266700" marR="0" indent="-26670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>
                <a:srgbClr val="002060"/>
              </a:buClr>
              <a:buSzPct val="100000"/>
              <a:buFont typeface="Wingdings" pitchFamily="2" charset="2"/>
              <a:buBlip>
                <a:blip r:embed="rId2"/>
              </a:buBlip>
              <a:tabLst>
                <a:tab pos="361950" algn="l"/>
              </a:tabLst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6223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714375" indent="-1524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400">
                <a:latin typeface="맑은 고딕" pitchFamily="50" charset="-127"/>
                <a:ea typeface="맑은 고딕" pitchFamily="50" charset="-127"/>
              </a:defRPr>
            </a:lvl4pPr>
            <a:lvl5pPr marL="898525" indent="-144463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marL="266700" indent="-266700" eaLnBrk="0" latinLnBrk="0" hangingPunct="0">
              <a:lnSpc>
                <a:spcPct val="140000"/>
              </a:lnSpc>
              <a:buSzPct val="100000"/>
              <a:buBlip>
                <a:blip r:embed="rId2"/>
              </a:buBlip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첫째 수준</a:t>
            </a:r>
            <a:endParaRPr lang="en-US" altLang="ko-KR" b="1" kern="0" dirty="0">
              <a:solidFill>
                <a:srgbClr val="000000"/>
              </a:solidFill>
              <a:latin typeface="+mn-ea"/>
              <a:sym typeface="Wingdings" pitchFamily="2" charset="2"/>
            </a:endParaRP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9348" y="76529"/>
            <a:ext cx="11952651" cy="432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ko-KR" altLang="en-US" sz="28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8528"/>
            <a:ext cx="12192000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925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"/>
            <a:ext cx="10972800" cy="6889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48080"/>
            <a:ext cx="3860800" cy="309961"/>
          </a:xfrm>
          <a:prstGeom prst="rect">
            <a:avLst/>
          </a:prstGeom>
          <a:ln/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altLang="ko-KR">
                <a:solidFill>
                  <a:prstClr val="white"/>
                </a:solidFill>
              </a:rPr>
              <a:t>© 2011, SNU CSE Biointelligence Lab., http://bi.snu.ac.kr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074400" y="6572250"/>
            <a:ext cx="1117600" cy="285750"/>
          </a:xfrm>
          <a:prstGeom prst="rect">
            <a:avLst/>
          </a:prstGeom>
          <a:ln/>
        </p:spPr>
        <p:txBody>
          <a:bodyPr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2BD7BC-F3DC-4EB2-A4FE-CFF88F07A537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r>
              <a:rPr lang="en-US" altLang="ko-KR" dirty="0">
                <a:solidFill>
                  <a:prstClr val="white"/>
                </a:solidFill>
              </a:rPr>
              <a:t>/9</a:t>
            </a:r>
          </a:p>
        </p:txBody>
      </p:sp>
    </p:spTree>
    <p:extLst>
      <p:ext uri="{BB962C8B-B14F-4D97-AF65-F5344CB8AC3E}">
        <p14:creationId xmlns:p14="http://schemas.microsoft.com/office/powerpoint/2010/main" val="23132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72008"/>
            <a:ext cx="1185664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654067"/>
            <a:ext cx="12192000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97428"/>
            <a:ext cx="3860800" cy="260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 altLang="ko-KR" sz="1000" b="1">
                <a:solidFill>
                  <a:prstClr val="black">
                    <a:lumMod val="50000"/>
                    <a:lumOff val="50000"/>
                  </a:prstClr>
                </a:solidFill>
              </a:rPr>
              <a:t>© 2011, SNU CSE Biointelligence Lab., http://bi.snu.ac.kr</a:t>
            </a:r>
            <a:endParaRPr lang="ko-KR" altLang="en-US" sz="1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68341" y="6636967"/>
            <a:ext cx="28448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1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3C1DCE2-4D21-44AB-9453-C8AF4ED5D6B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/20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39349" y="764724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1"/>
              </a:buClr>
              <a:buFont typeface="맑은 고딕" pitchFamily="50" charset="-127"/>
              <a:buChar char="□"/>
              <a:defRPr sz="2000" b="1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0807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 dirty="0"/>
              <a:t>© 2011, SNU CSE Biointelligence Lab., http://bi.snu.ac.kr</a:t>
            </a: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AECB7B-11DC-4528-9C77-B4AF5777871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44439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0058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5205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113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" y="1268760"/>
            <a:ext cx="555853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68760"/>
            <a:ext cx="563422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135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268760"/>
            <a:ext cx="556861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0" y="1916832"/>
            <a:ext cx="5568619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1268760"/>
            <a:ext cx="564024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012" y="1916832"/>
            <a:ext cx="5640245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393047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490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1107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97029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4874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065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019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019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58613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68525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9.jpeg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10.jpeg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7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62.xml"/><Relationship Id="rId9" Type="http://schemas.microsoft.com/office/2007/relationships/hdphoto" Target="../media/hdphoto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50" y="6525345"/>
            <a:ext cx="3042636" cy="332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 dirty="0"/>
              <a:t>© 2017 </a:t>
            </a:r>
            <a:r>
              <a:rPr lang="ko-KR" altLang="en-US" dirty="0"/>
              <a:t>장교수의 딥러닝 </a:t>
            </a:r>
            <a:r>
              <a:rPr lang="en-US" altLang="ko-KR" dirty="0"/>
              <a:t>Chapter 1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5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1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52737"/>
            <a:ext cx="109728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31637" y="6356351"/>
            <a:ext cx="6048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648395" y="6356351"/>
            <a:ext cx="1934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5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0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>
            <a:lumMod val="50000"/>
          </a:schemeClr>
        </a:buClr>
        <a:buFont typeface="Wingdings" panose="05000000000000000000" pitchFamily="2" charset="2"/>
        <a:buChar char="v"/>
        <a:defRPr sz="2600" b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3" descr="01_main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0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" y="4"/>
            <a:ext cx="8556273" cy="7143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74499" y="4"/>
            <a:ext cx="355372" cy="714375"/>
          </a:xfrm>
          <a:prstGeom prst="rect">
            <a:avLst/>
          </a:prstGeom>
          <a:solidFill>
            <a:srgbClr val="1F5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8095" y="4"/>
            <a:ext cx="164019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30338" y="4"/>
            <a:ext cx="902100" cy="714375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29142" y="649482"/>
            <a:ext cx="2711541" cy="64896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97" y="214281"/>
            <a:ext cx="1877743" cy="2228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12605" y="65019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56" descr="#14-바닥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3214688"/>
            <a:ext cx="12192000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44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림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16417" y="44450"/>
            <a:ext cx="10972800" cy="579438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908050"/>
            <a:ext cx="11055349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5353051" y="6572250"/>
            <a:ext cx="1488016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- </a:t>
            </a:r>
            <a:fld id="{8C4D63D7-0C48-3D48-8BA7-A551C90D93EE}" type="slidenum">
              <a:rPr lang="en-US" altLang="ko-KR" sz="1000" smtClean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pPr algn="ctr"/>
              <a:t>‹#›</a:t>
            </a:fld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 -</a:t>
            </a:r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6524626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13549" y="6478786"/>
            <a:ext cx="1029545" cy="35889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9146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</p:sldLayoutIdLst>
  <p:hf hdr="0" ftr="0" dt="0"/>
  <p:txStyles>
    <p:titleStyle>
      <a:lvl1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HY헤드라인M" charset="0"/>
        </a:defRPr>
      </a:lvl1pPr>
      <a:lvl2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2pPr>
      <a:lvl3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3pPr>
      <a:lvl4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4pPr>
      <a:lvl5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5pPr>
      <a:lvl6pPr marL="4572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Blip>
          <a:blip r:embed="rId12"/>
        </a:buBlip>
        <a:defRPr kumimoji="1" sz="2400">
          <a:solidFill>
            <a:schemeClr val="tx1"/>
          </a:solidFill>
          <a:latin typeface="+mn-lt"/>
          <a:ea typeface="Arial"/>
          <a:cs typeface="Arial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Arial"/>
          <a:cs typeface="Arial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Arial"/>
          <a:cs typeface="Arial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Arial"/>
          <a:cs typeface="Arial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Arial"/>
          <a:cs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6"/>
          <p:cNvSpPr>
            <a:spLocks noChangeArrowheads="1"/>
          </p:cNvSpPr>
          <p:nvPr/>
        </p:nvSpPr>
        <p:spPr bwMode="black">
          <a:xfrm>
            <a:off x="4079775" y="6483426"/>
            <a:ext cx="3127229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355" tIns="33677" rIns="67355" bIns="33677">
            <a:spAutoFit/>
          </a:bodyPr>
          <a:lstStyle/>
          <a:p>
            <a:pPr defTabSz="6731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© 20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14</a:t>
            </a: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Software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Research Center, Samsung</a:t>
            </a:r>
            <a:endParaRPr lang="en-US" altLang="en-US" sz="1100" b="1" dirty="0">
              <a:solidFill>
                <a:prstClr val="white">
                  <a:lumMod val="65000"/>
                </a:prstClr>
              </a:solidFill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113063" y="6602071"/>
            <a:ext cx="1002740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7355" tIns="33677" rIns="67355" bIns="33677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2E963571-07F4-403C-B728-654AA7503A0C}" type="slidenum">
              <a:rPr lang="ko-KR" altLang="en-US" sz="1100" b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99065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7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5440" y="1268760"/>
            <a:ext cx="114808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 dirty="0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7328" y="6597352"/>
            <a:ext cx="5376597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8608" y="6597352"/>
            <a:ext cx="576064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  <a:ea typeface="굴림" charset="-127"/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5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+mn-lt"/>
          <a:ea typeface="ＭＳ Ｐゴシック" pitchFamily="-110" charset="-128"/>
          <a:cs typeface="Euphemia UCA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808000"/>
        </a:buClr>
        <a:buSzPct val="70000"/>
        <a:buFont typeface="Wingdings" charset="2"/>
        <a:buChar char="n"/>
        <a:defRPr sz="2800">
          <a:solidFill>
            <a:srgbClr val="00808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n"/>
        <a:defRPr sz="2400">
          <a:solidFill>
            <a:srgbClr val="4D4D4D"/>
          </a:solidFill>
          <a:latin typeface="+mn-lt"/>
          <a:ea typeface="ＭＳ Ｐゴシック" pitchFamily="-110" charset="-128"/>
        </a:defRPr>
      </a:lvl2pPr>
      <a:lvl3pPr marL="11430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99CC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ytorch.org/docs/stable/torchvision/datasets.html" TargetMode="External"/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hyperlink" Target="https://arxiv.org/abs/1502.03167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://mohammadpz.github.io/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laonple/220527647084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medium.com/analytics-vidhya/regularization-in-machine-learning-and-deep-learning-f5fa06a3e58a" TargetMode="Externa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skim5892/AI_Expert_2022" TargetMode="External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2012" y="702230"/>
            <a:ext cx="8640960" cy="2679351"/>
          </a:xfrm>
        </p:spPr>
        <p:txBody>
          <a:bodyPr>
            <a:noAutofit/>
          </a:bodyPr>
          <a:lstStyle/>
          <a:p>
            <a:pPr lvl="0">
              <a:lnSpc>
                <a:spcPct val="105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4576A3"/>
                </a:solidFill>
                <a:ea typeface="ＭＳ Ｐゴシック" pitchFamily="34" charset="-128"/>
              </a:rPr>
              <a:t>Lab 3: MLP</a:t>
            </a:r>
            <a:r>
              <a:rPr lang="en-US" altLang="ko-KR" sz="3200" dirty="0">
                <a:ea typeface="ＭＳ Ｐゴシック" pitchFamily="34" charset="-128"/>
              </a:rPr>
              <a:t> </a:t>
            </a:r>
            <a:br>
              <a:rPr lang="en-US" altLang="ko-KR" sz="3200" dirty="0"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&lt;</a:t>
            </a:r>
            <a:r>
              <a:rPr lang="ko-KR" altLang="en-US" sz="2400" dirty="0">
                <a:ea typeface="ＭＳ Ｐゴシック" pitchFamily="34" charset="-128"/>
              </a:rPr>
              <a:t>삼성 </a:t>
            </a:r>
            <a:r>
              <a:rPr lang="en-US" altLang="ko-KR" sz="2400" dirty="0">
                <a:ea typeface="ＭＳ Ｐゴシック" pitchFamily="34" charset="-128"/>
              </a:rPr>
              <a:t>AI </a:t>
            </a:r>
            <a:r>
              <a:rPr lang="ko-KR" altLang="en-US" sz="2400" dirty="0">
                <a:ea typeface="ＭＳ Ｐゴシック" pitchFamily="34" charset="-128"/>
              </a:rPr>
              <a:t>전문가 교육과정</a:t>
            </a:r>
            <a:r>
              <a:rPr lang="en-US" altLang="ko-KR" sz="2400" dirty="0">
                <a:ea typeface="ＭＳ Ｐゴシック" pitchFamily="34" charset="-128"/>
              </a:rPr>
              <a:t>&gt;</a:t>
            </a:r>
            <a:r>
              <a:rPr lang="ko-KR" altLang="en-US" sz="2400" dirty="0">
                <a:ea typeface="ＭＳ Ｐゴシック" pitchFamily="34" charset="-128"/>
              </a:rPr>
              <a:t> 실습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서울대학교 </a:t>
            </a:r>
            <a:r>
              <a:rPr lang="ko-KR" altLang="en-US" sz="2400" dirty="0" err="1">
                <a:ea typeface="ＭＳ Ｐゴシック" pitchFamily="34" charset="-128"/>
              </a:rPr>
              <a:t>바이오지능</a:t>
            </a:r>
            <a:r>
              <a:rPr lang="ko-KR" altLang="en-US" sz="2400" dirty="0">
                <a:ea typeface="ＭＳ Ｐゴシック" pitchFamily="34" charset="-128"/>
              </a:rPr>
              <a:t> 연구실 </a:t>
            </a:r>
            <a:r>
              <a:rPr lang="en-US" altLang="ko-KR" sz="2400" dirty="0">
                <a:ea typeface="ＭＳ Ｐゴシック" pitchFamily="34" charset="-128"/>
              </a:rPr>
              <a:t>(</a:t>
            </a:r>
            <a:r>
              <a:rPr lang="ko-KR" altLang="en-US" sz="2400" dirty="0" err="1">
                <a:ea typeface="ＭＳ Ｐゴシック" pitchFamily="34" charset="-128"/>
              </a:rPr>
              <a:t>장병탁</a:t>
            </a:r>
            <a:r>
              <a:rPr lang="ko-KR" altLang="en-US" sz="2400" dirty="0">
                <a:ea typeface="ＭＳ Ｐゴシック" pitchFamily="34" charset="-128"/>
              </a:rPr>
              <a:t> 교수</a:t>
            </a:r>
            <a:r>
              <a:rPr lang="en-US" altLang="ko-KR" sz="2400" dirty="0">
                <a:ea typeface="ＭＳ Ｐゴシック" pitchFamily="34" charset="-128"/>
              </a:rPr>
              <a:t>)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최원석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김윤성</a:t>
            </a:r>
            <a:br>
              <a:rPr lang="en-US" altLang="ko-KR" sz="2400">
                <a:ea typeface="ＭＳ Ｐゴシック" pitchFamily="34" charset="-128"/>
              </a:rPr>
            </a:br>
            <a:r>
              <a:rPr lang="en-US" altLang="ko-KR" sz="2400">
                <a:ea typeface="ＭＳ Ｐゴシック" pitchFamily="34" charset="-128"/>
              </a:rPr>
              <a:t>2022.06.09</a:t>
            </a:r>
            <a:endParaRPr lang="en-US" altLang="ko-KR" sz="3600" dirty="0">
              <a:ea typeface="ＭＳ Ｐゴシック" pitchFamily="34" charset="-128"/>
            </a:endParaRPr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895600" y="3645503"/>
            <a:ext cx="6400800" cy="2754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2300" dirty="0" err="1">
                <a:solidFill>
                  <a:schemeClr val="tx1"/>
                </a:solidFill>
              </a:rPr>
              <a:t>Biointelligence</a:t>
            </a:r>
            <a:r>
              <a:rPr lang="en-US" altLang="ko-KR" sz="2300" dirty="0">
                <a:solidFill>
                  <a:schemeClr val="tx1"/>
                </a:solidFill>
              </a:rPr>
              <a:t> Laboratory</a:t>
            </a:r>
          </a:p>
          <a:p>
            <a:pPr>
              <a:lnSpc>
                <a:spcPct val="110000"/>
              </a:lnSpc>
            </a:pPr>
            <a:r>
              <a:rPr lang="en-US" altLang="ko-KR" sz="2300" dirty="0">
                <a:solidFill>
                  <a:schemeClr val="tx1"/>
                </a:solidFill>
              </a:rPr>
              <a:t>Dept. of Computer Science and Engineering</a:t>
            </a:r>
          </a:p>
          <a:p>
            <a:pPr>
              <a:lnSpc>
                <a:spcPct val="110000"/>
              </a:lnSpc>
            </a:pPr>
            <a:r>
              <a:rPr lang="en-US" altLang="ko-KR" sz="2300" dirty="0">
                <a:solidFill>
                  <a:schemeClr val="tx1"/>
                </a:solidFill>
              </a:rPr>
              <a:t>Seoul National University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0" y="5185274"/>
            <a:ext cx="899603" cy="92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38" y="5365632"/>
            <a:ext cx="940461" cy="7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49418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8F454-AC49-4C5A-B0EA-68825E7B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phase details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7C5D0-01AE-419C-B49E-726588FDF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BE4AA-CB07-4DAF-AC2D-7C0DA5482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1" y="3232643"/>
            <a:ext cx="5986267" cy="2892524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AAE0D0D-6F49-43A6-8144-32FB4716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6365418" cy="5040560"/>
          </a:xfrm>
        </p:spPr>
        <p:txBody>
          <a:bodyPr/>
          <a:lstStyle/>
          <a:p>
            <a:r>
              <a:rPr lang="ko-KR" altLang="en-US" dirty="0"/>
              <a:t>전체적인 순서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91BEBA-8C18-4B47-BBD1-7F5A69D5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1" y="1866900"/>
            <a:ext cx="5076134" cy="1147149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8F4F064-354D-437B-838B-AE6F391F355B}"/>
              </a:ext>
            </a:extLst>
          </p:cNvPr>
          <p:cNvSpPr txBox="1">
            <a:spLocks/>
          </p:cNvSpPr>
          <p:nvPr/>
        </p:nvSpPr>
        <p:spPr bwMode="auto">
          <a:xfrm>
            <a:off x="6905624" y="1412776"/>
            <a:ext cx="4662983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70000"/>
              <a:buFont typeface="Wingdings" charset="2"/>
              <a:buChar char="n"/>
              <a:defRPr sz="2800">
                <a:solidFill>
                  <a:srgbClr val="00808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n"/>
              <a:defRPr sz="2400">
                <a:solidFill>
                  <a:srgbClr val="4D4D4D"/>
                </a:solidFill>
                <a:latin typeface="+mn-lt"/>
                <a:ea typeface="ＭＳ Ｐゴシック" pitchFamily="-110" charset="-128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lvl="1"/>
            <a:r>
              <a:rPr lang="en-US" altLang="ko-KR" kern="0" dirty="0"/>
              <a:t>Hyperparameter </a:t>
            </a:r>
            <a:r>
              <a:rPr lang="ko-KR" altLang="en-US" kern="0" dirty="0"/>
              <a:t>선언</a:t>
            </a:r>
            <a:endParaRPr lang="en-US" altLang="ko-KR" kern="0" dirty="0"/>
          </a:p>
          <a:p>
            <a:pPr lvl="2"/>
            <a:r>
              <a:rPr lang="en-US" altLang="ko-KR" kern="0" dirty="0" err="1"/>
              <a:t>batch_size</a:t>
            </a:r>
            <a:endParaRPr lang="en-US" altLang="ko-KR" kern="0" dirty="0"/>
          </a:p>
          <a:p>
            <a:pPr lvl="2"/>
            <a:r>
              <a:rPr lang="en-US" altLang="ko-KR" kern="0" dirty="0" err="1"/>
              <a:t>num_epochs</a:t>
            </a:r>
            <a:endParaRPr lang="en-US" altLang="ko-KR" kern="0" dirty="0"/>
          </a:p>
          <a:p>
            <a:pPr lvl="2"/>
            <a:r>
              <a:rPr lang="en-US" altLang="ko-KR" kern="0" dirty="0" err="1"/>
              <a:t>learning_rate</a:t>
            </a:r>
            <a:endParaRPr lang="en-US" altLang="ko-KR" kern="0" dirty="0"/>
          </a:p>
          <a:p>
            <a:pPr lvl="1"/>
            <a:r>
              <a:rPr lang="en-US" altLang="ko-KR" kern="0" dirty="0"/>
              <a:t>Optimizer </a:t>
            </a:r>
            <a:r>
              <a:rPr lang="ko-KR" altLang="en-US" kern="0" dirty="0"/>
              <a:t>초기화</a:t>
            </a:r>
            <a:endParaRPr lang="en-US" altLang="ko-KR" kern="0" dirty="0"/>
          </a:p>
          <a:p>
            <a:pPr lvl="1"/>
            <a:r>
              <a:rPr lang="ko-KR" altLang="en-US" kern="0" dirty="0"/>
              <a:t>모델</a:t>
            </a:r>
            <a:r>
              <a:rPr lang="en-US" altLang="ko-KR" kern="0" dirty="0"/>
              <a:t>, </a:t>
            </a:r>
            <a:r>
              <a:rPr lang="ko-KR" altLang="en-US" kern="0" dirty="0"/>
              <a:t>데이터셋 초기화</a:t>
            </a:r>
            <a:endParaRPr lang="en-US" altLang="ko-KR" kern="0" dirty="0"/>
          </a:p>
          <a:p>
            <a:pPr lvl="1"/>
            <a:r>
              <a:rPr lang="en-US" altLang="ko-KR" kern="0" dirty="0"/>
              <a:t>for each epoch</a:t>
            </a:r>
          </a:p>
          <a:p>
            <a:pPr lvl="2"/>
            <a:r>
              <a:rPr lang="en-US" altLang="ko-KR" kern="0" dirty="0" err="1"/>
              <a:t>optimizer.zero_grad</a:t>
            </a:r>
            <a:r>
              <a:rPr lang="en-US" altLang="ko-KR" kern="0" dirty="0"/>
              <a:t>() </a:t>
            </a:r>
          </a:p>
          <a:p>
            <a:pPr lvl="2"/>
            <a:r>
              <a:rPr lang="en-US" altLang="ko-KR" kern="0" dirty="0" err="1">
                <a:solidFill>
                  <a:srgbClr val="FF0000"/>
                </a:solidFill>
              </a:rPr>
              <a:t>val</a:t>
            </a:r>
            <a:r>
              <a:rPr lang="en-US" altLang="ko-KR" kern="0" dirty="0">
                <a:solidFill>
                  <a:srgbClr val="FF0000"/>
                </a:solidFill>
              </a:rPr>
              <a:t>_ = model(x)</a:t>
            </a:r>
          </a:p>
          <a:p>
            <a:pPr lvl="2"/>
            <a:r>
              <a:rPr lang="en-US" altLang="ko-KR" kern="0" dirty="0"/>
              <a:t>loss(</a:t>
            </a:r>
            <a:r>
              <a:rPr lang="en-US" altLang="ko-KR" kern="0" dirty="0" err="1"/>
              <a:t>val</a:t>
            </a:r>
            <a:r>
              <a:rPr lang="en-US" altLang="ko-KR" kern="0" dirty="0"/>
              <a:t>, </a:t>
            </a:r>
            <a:r>
              <a:rPr lang="en-US" altLang="ko-KR" kern="0" dirty="0" err="1"/>
              <a:t>val</a:t>
            </a:r>
            <a:r>
              <a:rPr lang="en-US" altLang="ko-KR" kern="0" dirty="0"/>
              <a:t>_)</a:t>
            </a:r>
          </a:p>
          <a:p>
            <a:pPr lvl="2"/>
            <a:r>
              <a:rPr lang="en-US" altLang="ko-KR" kern="0" dirty="0" err="1"/>
              <a:t>loss.backward</a:t>
            </a:r>
            <a:r>
              <a:rPr lang="en-US" altLang="ko-KR" kern="0" dirty="0"/>
              <a:t>()</a:t>
            </a:r>
          </a:p>
          <a:p>
            <a:pPr lvl="2"/>
            <a:r>
              <a:rPr lang="en-US" altLang="ko-KR" kern="0" dirty="0" err="1"/>
              <a:t>optimizer.step</a:t>
            </a:r>
            <a:r>
              <a:rPr lang="en-US" altLang="ko-KR" kern="0" dirty="0"/>
              <a:t>()</a:t>
            </a:r>
            <a:endParaRPr lang="ko-KR" altLang="en-US" kern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F0E9CF-1189-4023-A200-14A9BC89EB9D}"/>
              </a:ext>
            </a:extLst>
          </p:cNvPr>
          <p:cNvSpPr/>
          <p:nvPr/>
        </p:nvSpPr>
        <p:spPr bwMode="auto">
          <a:xfrm>
            <a:off x="1132901" y="4543425"/>
            <a:ext cx="1791274" cy="25717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985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07AFB-8411-4DE7-B49D-E04CAA4D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construction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4167101-9507-412E-8A0C-22853F351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Graph construction</a:t>
                </a:r>
                <a:endParaRPr lang="ko-KR" altLang="en-US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r>
                  <a:rPr lang="ko-KR" altLang="en-US" dirty="0"/>
                  <a:t>위와 같은 코드 실행 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오른쪽과 같은 그래프가 </a:t>
                </a:r>
                <a:r>
                  <a:rPr lang="en-US" altLang="ko-KR" dirty="0"/>
                  <a:t>implicit</a:t>
                </a:r>
                <a:r>
                  <a:rPr lang="ko-KR" altLang="en-US" dirty="0"/>
                  <a:t>하게 생성</a:t>
                </a:r>
                <a:endParaRPr lang="en-US" altLang="ko-KR" dirty="0"/>
              </a:p>
              <a:p>
                <a:pPr lvl="2"/>
                <a:r>
                  <a:rPr lang="en-US" altLang="ko-KR" dirty="0" err="1"/>
                  <a:t>b.data</a:t>
                </a:r>
                <a:r>
                  <a:rPr lang="en-US" altLang="ko-KR" dirty="0"/>
                  <a:t> 	– </a:t>
                </a:r>
                <a:r>
                  <a:rPr lang="ko-KR" altLang="en-US" dirty="0"/>
                  <a:t>값 </a:t>
                </a:r>
                <a:r>
                  <a:rPr lang="en-US" altLang="ko-KR" dirty="0"/>
                  <a:t>						: 2.3</a:t>
                </a:r>
              </a:p>
              <a:p>
                <a:pPr lvl="2"/>
                <a:r>
                  <a:rPr lang="en-US" altLang="ko-KR" dirty="0" err="1"/>
                  <a:t>b.grad_fn</a:t>
                </a:r>
                <a:r>
                  <a:rPr lang="en-US" altLang="ko-KR" dirty="0"/>
                  <a:t>	– b</a:t>
                </a:r>
                <a:r>
                  <a:rPr lang="ko-KR" altLang="en-US" dirty="0"/>
                  <a:t>의 미분에 이용될 함수</a:t>
                </a:r>
                <a:r>
                  <a:rPr lang="en-US" altLang="ko-KR" dirty="0"/>
                  <a:t>			: &lt;MulBackward0&gt;</a:t>
                </a:r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 err="1"/>
                  <a:t>e.backward</a:t>
                </a:r>
                <a:r>
                  <a:rPr lang="en-US" altLang="ko-KR" dirty="0"/>
                  <a:t>() </a:t>
                </a:r>
                <a:r>
                  <a:rPr lang="ko-KR" altLang="en-US" dirty="0"/>
                  <a:t>실행 시 다음 인자가 계산됨</a:t>
                </a:r>
                <a:endParaRPr lang="en-US" altLang="ko-KR" dirty="0"/>
              </a:p>
              <a:p>
                <a:pPr lvl="2"/>
                <a:r>
                  <a:rPr lang="en-US" altLang="ko-KR" dirty="0" err="1"/>
                  <a:t>b.grad</a:t>
                </a:r>
                <a:r>
                  <a:rPr lang="en-US" altLang="ko-KR" dirty="0"/>
                  <a:t> 	– </a:t>
                </a:r>
                <a:r>
                  <a:rPr lang="ko-KR" altLang="en-US" dirty="0"/>
                  <a:t>변수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ko-KR" altLang="en-US" dirty="0"/>
                  <a:t>을 </a:t>
                </a:r>
                <a:r>
                  <a:rPr lang="en-US" altLang="ko-KR" dirty="0"/>
                  <a:t>b</a:t>
                </a:r>
                <a:r>
                  <a:rPr lang="ko-KR" altLang="en-US" dirty="0"/>
                  <a:t>로 미분한 </a:t>
                </a:r>
                <a:r>
                  <a:rPr lang="ko-KR" altLang="en-US" dirty="0" err="1"/>
                  <a:t>미분값</a:t>
                </a:r>
                <a:r>
                  <a:rPr lang="en-US" altLang="ko-KR" dirty="0"/>
                  <a:t>		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4167101-9507-412E-8A0C-22853F351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8" t="-20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68921B-FFE4-4F4B-B79E-86EEFF933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 descr="https://i.stack.imgur.com/Stmud.png">
            <a:extLst>
              <a:ext uri="{FF2B5EF4-FFF2-40B4-BE49-F238E27FC236}">
                <a16:creationId xmlns:a16="http://schemas.microsoft.com/office/drawing/2014/main" id="{450069AD-868F-44B1-B9D8-B5EA11DDE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964" y="980728"/>
            <a:ext cx="1549235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E76857-2E87-4512-91AD-724FA05C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42" y="1765546"/>
            <a:ext cx="4791075" cy="174307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3AA5ABD-97A7-4EDD-B2F0-1F7A1D942D14}"/>
              </a:ext>
            </a:extLst>
          </p:cNvPr>
          <p:cNvSpPr/>
          <p:nvPr/>
        </p:nvSpPr>
        <p:spPr bwMode="auto">
          <a:xfrm>
            <a:off x="6014719" y="2553389"/>
            <a:ext cx="843280" cy="65717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555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8F454-AC49-4C5A-B0EA-68825E7B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phase details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7C5D0-01AE-419C-B49E-726588FDF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BE4AA-CB07-4DAF-AC2D-7C0DA5482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1" y="3232643"/>
            <a:ext cx="5986267" cy="2892524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AAE0D0D-6F49-43A6-8144-32FB4716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6365418" cy="5040560"/>
          </a:xfrm>
        </p:spPr>
        <p:txBody>
          <a:bodyPr/>
          <a:lstStyle/>
          <a:p>
            <a:r>
              <a:rPr lang="ko-KR" altLang="en-US" dirty="0"/>
              <a:t>전체적인 순서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91BEBA-8C18-4B47-BBD1-7F5A69D5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1" y="1866900"/>
            <a:ext cx="5076134" cy="1147149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8F4F064-354D-437B-838B-AE6F391F355B}"/>
              </a:ext>
            </a:extLst>
          </p:cNvPr>
          <p:cNvSpPr txBox="1">
            <a:spLocks/>
          </p:cNvSpPr>
          <p:nvPr/>
        </p:nvSpPr>
        <p:spPr bwMode="auto">
          <a:xfrm>
            <a:off x="6905624" y="1817440"/>
            <a:ext cx="4662983" cy="463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70000"/>
              <a:buFont typeface="Wingdings" charset="2"/>
              <a:buChar char="n"/>
              <a:defRPr sz="2800">
                <a:solidFill>
                  <a:srgbClr val="00808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n"/>
              <a:defRPr sz="2400">
                <a:solidFill>
                  <a:srgbClr val="4D4D4D"/>
                </a:solidFill>
                <a:latin typeface="+mn-lt"/>
                <a:ea typeface="ＭＳ Ｐゴシック" pitchFamily="-110" charset="-128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lvl="1"/>
            <a:r>
              <a:rPr lang="en-US" altLang="ko-KR" kern="0" dirty="0"/>
              <a:t>Hyperparameter </a:t>
            </a:r>
            <a:r>
              <a:rPr lang="ko-KR" altLang="en-US" kern="0" dirty="0"/>
              <a:t>선언</a:t>
            </a:r>
            <a:endParaRPr lang="en-US" altLang="ko-KR" kern="0" dirty="0"/>
          </a:p>
          <a:p>
            <a:pPr lvl="2"/>
            <a:r>
              <a:rPr lang="en-US" altLang="ko-KR" kern="0" dirty="0" err="1"/>
              <a:t>batch_size</a:t>
            </a:r>
            <a:endParaRPr lang="en-US" altLang="ko-KR" kern="0" dirty="0"/>
          </a:p>
          <a:p>
            <a:pPr lvl="2"/>
            <a:r>
              <a:rPr lang="en-US" altLang="ko-KR" kern="0" dirty="0" err="1"/>
              <a:t>num_epochs</a:t>
            </a:r>
            <a:endParaRPr lang="en-US" altLang="ko-KR" kern="0" dirty="0"/>
          </a:p>
          <a:p>
            <a:pPr lvl="2"/>
            <a:r>
              <a:rPr lang="en-US" altLang="ko-KR" kern="0" dirty="0" err="1"/>
              <a:t>learning_rate</a:t>
            </a:r>
            <a:endParaRPr lang="en-US" altLang="ko-KR" kern="0" dirty="0"/>
          </a:p>
          <a:p>
            <a:pPr lvl="1"/>
            <a:r>
              <a:rPr lang="en-US" altLang="ko-KR" kern="0" dirty="0"/>
              <a:t>Optimizer </a:t>
            </a:r>
            <a:r>
              <a:rPr lang="ko-KR" altLang="en-US" kern="0" dirty="0"/>
              <a:t>선언</a:t>
            </a:r>
            <a:endParaRPr lang="en-US" altLang="ko-KR" kern="0" dirty="0"/>
          </a:p>
          <a:p>
            <a:pPr lvl="1"/>
            <a:r>
              <a:rPr lang="en-US" altLang="ko-KR" kern="0" dirty="0"/>
              <a:t>for each epoch</a:t>
            </a:r>
          </a:p>
          <a:p>
            <a:pPr lvl="2"/>
            <a:r>
              <a:rPr lang="en-US" altLang="ko-KR" kern="0" dirty="0" err="1"/>
              <a:t>optimizer.zero_grad</a:t>
            </a:r>
            <a:r>
              <a:rPr lang="en-US" altLang="ko-KR" kern="0" dirty="0"/>
              <a:t>() </a:t>
            </a:r>
          </a:p>
          <a:p>
            <a:pPr lvl="2"/>
            <a:r>
              <a:rPr lang="en-US" altLang="ko-KR" kern="0" dirty="0" err="1"/>
              <a:t>val</a:t>
            </a:r>
            <a:r>
              <a:rPr lang="en-US" altLang="ko-KR" kern="0" dirty="0"/>
              <a:t>_ = model(x)</a:t>
            </a:r>
          </a:p>
          <a:p>
            <a:pPr lvl="2"/>
            <a:r>
              <a:rPr lang="en-US" altLang="ko-KR" kern="0" dirty="0">
                <a:solidFill>
                  <a:srgbClr val="FF0000"/>
                </a:solidFill>
              </a:rPr>
              <a:t>loss(</a:t>
            </a:r>
            <a:r>
              <a:rPr lang="en-US" altLang="ko-KR" kern="0" dirty="0" err="1">
                <a:solidFill>
                  <a:srgbClr val="FF0000"/>
                </a:solidFill>
              </a:rPr>
              <a:t>val</a:t>
            </a:r>
            <a:r>
              <a:rPr lang="en-US" altLang="ko-KR" kern="0" dirty="0">
                <a:solidFill>
                  <a:srgbClr val="FF0000"/>
                </a:solidFill>
              </a:rPr>
              <a:t>, </a:t>
            </a:r>
            <a:r>
              <a:rPr lang="en-US" altLang="ko-KR" kern="0" dirty="0" err="1">
                <a:solidFill>
                  <a:srgbClr val="FF0000"/>
                </a:solidFill>
              </a:rPr>
              <a:t>val</a:t>
            </a:r>
            <a:r>
              <a:rPr lang="en-US" altLang="ko-KR" kern="0" dirty="0">
                <a:solidFill>
                  <a:srgbClr val="FF0000"/>
                </a:solidFill>
              </a:rPr>
              <a:t>_)</a:t>
            </a:r>
          </a:p>
          <a:p>
            <a:pPr lvl="2"/>
            <a:r>
              <a:rPr lang="en-US" altLang="ko-KR" kern="0" dirty="0" err="1">
                <a:solidFill>
                  <a:srgbClr val="FF0000"/>
                </a:solidFill>
              </a:rPr>
              <a:t>loss.backward</a:t>
            </a:r>
            <a:r>
              <a:rPr lang="en-US" altLang="ko-KR" kern="0" dirty="0">
                <a:solidFill>
                  <a:srgbClr val="FF0000"/>
                </a:solidFill>
              </a:rPr>
              <a:t>()</a:t>
            </a:r>
          </a:p>
          <a:p>
            <a:pPr lvl="2"/>
            <a:r>
              <a:rPr lang="en-US" altLang="ko-KR" kern="0" dirty="0" err="1"/>
              <a:t>optimizer.step</a:t>
            </a:r>
            <a:r>
              <a:rPr lang="en-US" altLang="ko-KR" kern="0" dirty="0"/>
              <a:t>()</a:t>
            </a:r>
            <a:endParaRPr lang="ko-KR" altLang="en-US" kern="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9DC4E-6CBF-4E54-A9C8-6D025B2F2434}"/>
              </a:ext>
            </a:extLst>
          </p:cNvPr>
          <p:cNvSpPr/>
          <p:nvPr/>
        </p:nvSpPr>
        <p:spPr bwMode="auto">
          <a:xfrm>
            <a:off x="1132901" y="4772025"/>
            <a:ext cx="4363024" cy="6667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4894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424D8-6C18-451E-87FE-EAFE05E1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6C3943F-584D-4E9E-8DE9-643CF1BD5E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39" y="1268760"/>
                <a:ext cx="5873920" cy="5040560"/>
              </a:xfrm>
            </p:spPr>
            <p:txBody>
              <a:bodyPr/>
              <a:lstStyle/>
              <a:p>
                <a:r>
                  <a:rPr lang="en-US" altLang="ko-KR" dirty="0"/>
                  <a:t>Loss function</a:t>
                </a:r>
              </a:p>
              <a:p>
                <a:pPr lvl="1"/>
                <a:r>
                  <a:rPr lang="ko-KR" altLang="en-US" dirty="0"/>
                  <a:t>모델의 결과값과 실제 정답과의 차이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패널티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L2 loss: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 err="1"/>
                  <a:t>loss.backward</a:t>
                </a:r>
                <a:r>
                  <a:rPr lang="en-US" altLang="ko-KR" dirty="0"/>
                  <a:t>()</a:t>
                </a:r>
              </a:p>
              <a:p>
                <a:pPr lvl="1"/>
                <a:r>
                  <a:rPr lang="ko-KR" altLang="en-US" dirty="0"/>
                  <a:t>실행 시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와 연결된 모든 </a:t>
                </a:r>
                <a:r>
                  <a:rPr lang="en-US" altLang="ko-KR" dirty="0"/>
                  <a:t>tensor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.grad</a:t>
                </a:r>
                <a:r>
                  <a:rPr lang="ko-KR" altLang="en-US" dirty="0"/>
                  <a:t> 값이 계산됨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6C3943F-584D-4E9E-8DE9-643CF1BD5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39" y="1268760"/>
                <a:ext cx="5873920" cy="5040560"/>
              </a:xfrm>
              <a:blipFill>
                <a:blip r:embed="rId2"/>
                <a:stretch>
                  <a:fillRect l="-935" t="-1209" r="-9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DF8153-B1AE-4219-84C7-D1851681D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Picture 2" descr="pytorch graphì ëí ì´ë¯¸ì§ ê²ìê²°ê³¼">
            <a:extLst>
              <a:ext uri="{FF2B5EF4-FFF2-40B4-BE49-F238E27FC236}">
                <a16:creationId xmlns:a16="http://schemas.microsoft.com/office/drawing/2014/main" id="{C40E8C51-E7C9-49B8-9159-9243F47DF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907" y="3274184"/>
            <a:ext cx="5175142" cy="332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C7F93E-E2CC-4F1D-92B5-A456834583F6}"/>
              </a:ext>
            </a:extLst>
          </p:cNvPr>
          <p:cNvSpPr/>
          <p:nvPr/>
        </p:nvSpPr>
        <p:spPr bwMode="auto">
          <a:xfrm>
            <a:off x="11458001" y="5275325"/>
            <a:ext cx="371284" cy="58829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EA83C7-0839-495F-953B-235F71C57A5D}"/>
              </a:ext>
            </a:extLst>
          </p:cNvPr>
          <p:cNvSpPr/>
          <p:nvPr/>
        </p:nvSpPr>
        <p:spPr bwMode="auto">
          <a:xfrm>
            <a:off x="8320513" y="3489813"/>
            <a:ext cx="445859" cy="742469"/>
          </a:xfrm>
          <a:prstGeom prst="ellipse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F5DA4E7-DFAB-481B-BB40-B2CA7EF04C80}"/>
              </a:ext>
            </a:extLst>
          </p:cNvPr>
          <p:cNvSpPr/>
          <p:nvPr/>
        </p:nvSpPr>
        <p:spPr bwMode="auto">
          <a:xfrm>
            <a:off x="8877548" y="4099413"/>
            <a:ext cx="445859" cy="742469"/>
          </a:xfrm>
          <a:prstGeom prst="ellipse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1C73AF0-C341-4400-8FCB-D81A316B0D4E}"/>
              </a:ext>
            </a:extLst>
          </p:cNvPr>
          <p:cNvSpPr/>
          <p:nvPr/>
        </p:nvSpPr>
        <p:spPr bwMode="auto">
          <a:xfrm>
            <a:off x="6970851" y="4232282"/>
            <a:ext cx="445859" cy="742469"/>
          </a:xfrm>
          <a:prstGeom prst="ellipse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2E4807D-28E9-43E2-8269-886E23344432}"/>
              </a:ext>
            </a:extLst>
          </p:cNvPr>
          <p:cNvSpPr/>
          <p:nvPr/>
        </p:nvSpPr>
        <p:spPr bwMode="auto">
          <a:xfrm>
            <a:off x="7305541" y="4935768"/>
            <a:ext cx="445859" cy="742469"/>
          </a:xfrm>
          <a:prstGeom prst="ellipse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7143BB7-A302-463B-84D5-49B12FF5BA5E}"/>
              </a:ext>
            </a:extLst>
          </p:cNvPr>
          <p:cNvSpPr/>
          <p:nvPr/>
        </p:nvSpPr>
        <p:spPr bwMode="auto">
          <a:xfrm>
            <a:off x="8316666" y="5589240"/>
            <a:ext cx="445859" cy="742469"/>
          </a:xfrm>
          <a:prstGeom prst="ellipse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B153B7-CF08-40BB-926B-271CF5BFDA6D}"/>
              </a:ext>
            </a:extLst>
          </p:cNvPr>
          <p:cNvSpPr/>
          <p:nvPr/>
        </p:nvSpPr>
        <p:spPr bwMode="auto">
          <a:xfrm>
            <a:off x="8610214" y="4985898"/>
            <a:ext cx="445859" cy="742469"/>
          </a:xfrm>
          <a:prstGeom prst="ellipse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1A54F6-C291-4D1B-8A93-95E2B69E0ECC}"/>
              </a:ext>
            </a:extLst>
          </p:cNvPr>
          <p:cNvSpPr/>
          <p:nvPr/>
        </p:nvSpPr>
        <p:spPr bwMode="auto">
          <a:xfrm>
            <a:off x="9792534" y="4827001"/>
            <a:ext cx="445859" cy="742469"/>
          </a:xfrm>
          <a:prstGeom prst="ellipse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1E7AE2B-9DE3-4E8E-80BB-1F7003F7B57A}"/>
              </a:ext>
            </a:extLst>
          </p:cNvPr>
          <p:cNvSpPr/>
          <p:nvPr/>
        </p:nvSpPr>
        <p:spPr bwMode="auto">
          <a:xfrm>
            <a:off x="10357982" y="4935768"/>
            <a:ext cx="445859" cy="742469"/>
          </a:xfrm>
          <a:prstGeom prst="ellipse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BCA0CA4-761E-4ED8-AE7B-5F1B4606979B}"/>
              </a:ext>
            </a:extLst>
          </p:cNvPr>
          <p:cNvSpPr/>
          <p:nvPr/>
        </p:nvSpPr>
        <p:spPr bwMode="auto">
          <a:xfrm>
            <a:off x="9841504" y="5589239"/>
            <a:ext cx="445859" cy="742469"/>
          </a:xfrm>
          <a:prstGeom prst="ellipse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5911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8F454-AC49-4C5A-B0EA-68825E7B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phase details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7C5D0-01AE-419C-B49E-726588FDF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BE4AA-CB07-4DAF-AC2D-7C0DA5482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1" y="3232643"/>
            <a:ext cx="5986267" cy="2892524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AAE0D0D-6F49-43A6-8144-32FB4716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6365418" cy="5040560"/>
          </a:xfrm>
        </p:spPr>
        <p:txBody>
          <a:bodyPr/>
          <a:lstStyle/>
          <a:p>
            <a:r>
              <a:rPr lang="ko-KR" altLang="en-US" dirty="0"/>
              <a:t>전체적인 순서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91BEBA-8C18-4B47-BBD1-7F5A69D5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1" y="1866900"/>
            <a:ext cx="5076134" cy="1147149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8F4F064-354D-437B-838B-AE6F391F355B}"/>
              </a:ext>
            </a:extLst>
          </p:cNvPr>
          <p:cNvSpPr txBox="1">
            <a:spLocks/>
          </p:cNvSpPr>
          <p:nvPr/>
        </p:nvSpPr>
        <p:spPr bwMode="auto">
          <a:xfrm>
            <a:off x="6905624" y="1817440"/>
            <a:ext cx="4662983" cy="463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70000"/>
              <a:buFont typeface="Wingdings" charset="2"/>
              <a:buChar char="n"/>
              <a:defRPr sz="2800">
                <a:solidFill>
                  <a:srgbClr val="00808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n"/>
              <a:defRPr sz="2400">
                <a:solidFill>
                  <a:srgbClr val="4D4D4D"/>
                </a:solidFill>
                <a:latin typeface="+mn-lt"/>
                <a:ea typeface="ＭＳ Ｐゴシック" pitchFamily="-110" charset="-128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lvl="1"/>
            <a:r>
              <a:rPr lang="en-US" altLang="ko-KR" kern="0" dirty="0"/>
              <a:t>Hyperparameter </a:t>
            </a:r>
            <a:r>
              <a:rPr lang="ko-KR" altLang="en-US" kern="0" dirty="0"/>
              <a:t>선언</a:t>
            </a:r>
            <a:endParaRPr lang="en-US" altLang="ko-KR" kern="0" dirty="0"/>
          </a:p>
          <a:p>
            <a:pPr lvl="2"/>
            <a:r>
              <a:rPr lang="en-US" altLang="ko-KR" kern="0" dirty="0" err="1"/>
              <a:t>batch_size</a:t>
            </a:r>
            <a:endParaRPr lang="en-US" altLang="ko-KR" kern="0" dirty="0"/>
          </a:p>
          <a:p>
            <a:pPr lvl="2"/>
            <a:r>
              <a:rPr lang="en-US" altLang="ko-KR" kern="0" dirty="0" err="1"/>
              <a:t>num_epochs</a:t>
            </a:r>
            <a:endParaRPr lang="en-US" altLang="ko-KR" kern="0" dirty="0"/>
          </a:p>
          <a:p>
            <a:pPr lvl="2"/>
            <a:r>
              <a:rPr lang="en-US" altLang="ko-KR" kern="0" dirty="0" err="1">
                <a:solidFill>
                  <a:srgbClr val="FF0000"/>
                </a:solidFill>
              </a:rPr>
              <a:t>learning_rate</a:t>
            </a:r>
            <a:endParaRPr lang="en-US" altLang="ko-KR" kern="0" dirty="0">
              <a:solidFill>
                <a:srgbClr val="FF0000"/>
              </a:solidFill>
            </a:endParaRPr>
          </a:p>
          <a:p>
            <a:pPr lvl="1"/>
            <a:r>
              <a:rPr lang="en-US" altLang="ko-KR" kern="0" dirty="0"/>
              <a:t>Optimizer </a:t>
            </a:r>
            <a:r>
              <a:rPr lang="ko-KR" altLang="en-US" kern="0" dirty="0"/>
              <a:t>선언</a:t>
            </a:r>
            <a:endParaRPr lang="en-US" altLang="ko-KR" kern="0" dirty="0"/>
          </a:p>
          <a:p>
            <a:pPr lvl="1"/>
            <a:r>
              <a:rPr lang="en-US" altLang="ko-KR" kern="0" dirty="0"/>
              <a:t>for each epoch</a:t>
            </a:r>
          </a:p>
          <a:p>
            <a:pPr lvl="2"/>
            <a:r>
              <a:rPr lang="en-US" altLang="ko-KR" kern="0" dirty="0" err="1">
                <a:solidFill>
                  <a:srgbClr val="FF0000"/>
                </a:solidFill>
              </a:rPr>
              <a:t>optimizer.zero_grad</a:t>
            </a:r>
            <a:r>
              <a:rPr lang="en-US" altLang="ko-KR" kern="0" dirty="0">
                <a:solidFill>
                  <a:srgbClr val="FF0000"/>
                </a:solidFill>
              </a:rPr>
              <a:t>() </a:t>
            </a:r>
          </a:p>
          <a:p>
            <a:pPr lvl="2"/>
            <a:r>
              <a:rPr lang="en-US" altLang="ko-KR" kern="0" dirty="0" err="1"/>
              <a:t>val</a:t>
            </a:r>
            <a:r>
              <a:rPr lang="en-US" altLang="ko-KR" kern="0" dirty="0"/>
              <a:t>_ = model(x)</a:t>
            </a:r>
          </a:p>
          <a:p>
            <a:pPr lvl="2"/>
            <a:r>
              <a:rPr lang="en-US" altLang="ko-KR" kern="0" dirty="0"/>
              <a:t>loss(</a:t>
            </a:r>
            <a:r>
              <a:rPr lang="en-US" altLang="ko-KR" kern="0" dirty="0" err="1"/>
              <a:t>val</a:t>
            </a:r>
            <a:r>
              <a:rPr lang="en-US" altLang="ko-KR" kern="0" dirty="0"/>
              <a:t>, </a:t>
            </a:r>
            <a:r>
              <a:rPr lang="en-US" altLang="ko-KR" kern="0" dirty="0" err="1"/>
              <a:t>val</a:t>
            </a:r>
            <a:r>
              <a:rPr lang="en-US" altLang="ko-KR" kern="0" dirty="0"/>
              <a:t>_)</a:t>
            </a:r>
          </a:p>
          <a:p>
            <a:pPr lvl="2"/>
            <a:r>
              <a:rPr lang="en-US" altLang="ko-KR" kern="0" dirty="0" err="1"/>
              <a:t>loss.backward</a:t>
            </a:r>
            <a:r>
              <a:rPr lang="en-US" altLang="ko-KR" kern="0" dirty="0"/>
              <a:t>()</a:t>
            </a:r>
          </a:p>
          <a:p>
            <a:pPr lvl="2"/>
            <a:r>
              <a:rPr lang="en-US" altLang="ko-KR" kern="0" dirty="0" err="1">
                <a:solidFill>
                  <a:srgbClr val="FF0000"/>
                </a:solidFill>
              </a:rPr>
              <a:t>optimizer.step</a:t>
            </a:r>
            <a:r>
              <a:rPr lang="en-US" altLang="ko-KR" kern="0" dirty="0">
                <a:solidFill>
                  <a:srgbClr val="FF0000"/>
                </a:solidFill>
              </a:rPr>
              <a:t>()</a:t>
            </a:r>
            <a:endParaRPr lang="ko-KR" altLang="en-US" kern="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BA9C40-BD66-4C2C-AFED-2212B03B06CF}"/>
              </a:ext>
            </a:extLst>
          </p:cNvPr>
          <p:cNvSpPr/>
          <p:nvPr/>
        </p:nvSpPr>
        <p:spPr bwMode="auto">
          <a:xfrm>
            <a:off x="1151951" y="5410201"/>
            <a:ext cx="1734124" cy="2476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D7D87B-230C-4AA6-B845-6B2811D1BC23}"/>
              </a:ext>
            </a:extLst>
          </p:cNvPr>
          <p:cNvSpPr/>
          <p:nvPr/>
        </p:nvSpPr>
        <p:spPr bwMode="auto">
          <a:xfrm>
            <a:off x="1151951" y="4352926"/>
            <a:ext cx="2210374" cy="228599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92FE24-21F1-4D6F-B15C-EEA546C868C4}"/>
              </a:ext>
            </a:extLst>
          </p:cNvPr>
          <p:cNvSpPr/>
          <p:nvPr/>
        </p:nvSpPr>
        <p:spPr bwMode="auto">
          <a:xfrm>
            <a:off x="724591" y="2609261"/>
            <a:ext cx="4999934" cy="276814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674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6819D-41EF-43A6-8B3E-4955457D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AD36F-C0B7-4626-902E-C0B0ECDAE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5710844" cy="541652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Optimizer</a:t>
            </a:r>
          </a:p>
          <a:p>
            <a:pPr lvl="1"/>
            <a:r>
              <a:rPr lang="en-US" altLang="ko-KR" dirty="0"/>
              <a:t>Variable</a:t>
            </a:r>
            <a:r>
              <a:rPr lang="ko-KR" altLang="en-US" dirty="0"/>
              <a:t>의 </a:t>
            </a:r>
            <a:r>
              <a:rPr lang="en-US" altLang="ko-KR" dirty="0"/>
              <a:t>.grad </a:t>
            </a:r>
            <a:r>
              <a:rPr lang="ko-KR" altLang="en-US" dirty="0"/>
              <a:t>값을 사용하여 </a:t>
            </a:r>
            <a:r>
              <a:rPr lang="en-US" altLang="ko-KR" dirty="0"/>
              <a:t>Variable</a:t>
            </a:r>
            <a:r>
              <a:rPr lang="ko-KR" altLang="en-US" dirty="0"/>
              <a:t>의 값을 변경</a:t>
            </a:r>
            <a:r>
              <a:rPr lang="en-US" altLang="ko-KR" dirty="0"/>
              <a:t>(optimize)</a:t>
            </a:r>
          </a:p>
          <a:p>
            <a:pPr lvl="2"/>
            <a:r>
              <a:rPr lang="en-US" altLang="ko-KR" dirty="0" err="1"/>
              <a:t>learning_rate</a:t>
            </a:r>
            <a:r>
              <a:rPr lang="en-US" altLang="ko-KR" dirty="0"/>
              <a:t>: </a:t>
            </a:r>
            <a:r>
              <a:rPr lang="ko-KR" altLang="en-US" dirty="0"/>
              <a:t>학습 가중치</a:t>
            </a:r>
            <a:endParaRPr lang="en-US" altLang="ko-KR" dirty="0"/>
          </a:p>
          <a:p>
            <a:pPr lvl="2"/>
            <a:r>
              <a:rPr lang="en-US" altLang="ko-KR" dirty="0"/>
              <a:t>params: </a:t>
            </a:r>
            <a:r>
              <a:rPr lang="ko-KR" altLang="en-US" dirty="0"/>
              <a:t>학습할 </a:t>
            </a:r>
            <a:r>
              <a:rPr lang="en-US" altLang="ko-KR" dirty="0"/>
              <a:t>Variable </a:t>
            </a:r>
            <a:r>
              <a:rPr lang="ko-KR" altLang="en-US" dirty="0"/>
              <a:t>리스트</a:t>
            </a:r>
            <a:endParaRPr lang="en-US" altLang="ko-KR" dirty="0"/>
          </a:p>
          <a:p>
            <a:pPr lvl="1"/>
            <a:r>
              <a:rPr lang="en-US" altLang="ko-KR" dirty="0"/>
              <a:t>Adam optimizer</a:t>
            </a:r>
            <a:r>
              <a:rPr lang="ko-KR" altLang="en-US" dirty="0"/>
              <a:t>를 많이 사용</a:t>
            </a:r>
            <a:endParaRPr lang="en-US" altLang="ko-KR" dirty="0"/>
          </a:p>
          <a:p>
            <a:pPr lvl="2"/>
            <a:r>
              <a:rPr lang="ko-KR" altLang="en-US" dirty="0"/>
              <a:t>이후 실습에서 다룰 예정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optimizer.zero_grad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변수들의 </a:t>
            </a:r>
            <a:r>
              <a:rPr lang="en-US" altLang="ko-KR" dirty="0"/>
              <a:t>.grad </a:t>
            </a:r>
            <a:r>
              <a:rPr lang="ko-KR" altLang="en-US" dirty="0"/>
              <a:t>값을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  <a:endParaRPr lang="en-US" altLang="ko-KR" dirty="0"/>
          </a:p>
          <a:p>
            <a:r>
              <a:rPr lang="en-US" altLang="ko-KR" dirty="0" err="1"/>
              <a:t>optimzer.step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Params</a:t>
            </a:r>
            <a:r>
              <a:rPr lang="ko-KR" altLang="en-US" dirty="0"/>
              <a:t>에 포함된 변수들의 값 변경</a:t>
            </a:r>
            <a:endParaRPr lang="en-US" altLang="ko-KR" dirty="0"/>
          </a:p>
          <a:p>
            <a:pPr lvl="2"/>
            <a:r>
              <a:rPr lang="ko-KR" altLang="en-US" dirty="0"/>
              <a:t>변경 방법은 </a:t>
            </a:r>
            <a:r>
              <a:rPr lang="en-US" altLang="ko-KR" dirty="0"/>
              <a:t>optimizer</a:t>
            </a:r>
            <a:r>
              <a:rPr lang="ko-KR" altLang="en-US" dirty="0"/>
              <a:t> 종류 따라 다름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EA45C-2FB3-4449-97DF-95DDC5C5EE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6F4A437-AF40-47C3-B49A-CDC3DF80B21D}"/>
              </a:ext>
            </a:extLst>
          </p:cNvPr>
          <p:cNvSpPr/>
          <p:nvPr/>
        </p:nvSpPr>
        <p:spPr bwMode="auto">
          <a:xfrm>
            <a:off x="6400802" y="5191760"/>
            <a:ext cx="4084320" cy="1493520"/>
          </a:xfrm>
          <a:custGeom>
            <a:avLst/>
            <a:gdLst>
              <a:gd name="connsiteX0" fmla="*/ 0 w 4084320"/>
              <a:gd name="connsiteY0" fmla="*/ 0 h 1493520"/>
              <a:gd name="connsiteX1" fmla="*/ 0 w 4084320"/>
              <a:gd name="connsiteY1" fmla="*/ 1493520 h 1493520"/>
              <a:gd name="connsiteX2" fmla="*/ 4084320 w 4084320"/>
              <a:gd name="connsiteY2" fmla="*/ 1493520 h 1493520"/>
              <a:gd name="connsiteX3" fmla="*/ 4084320 w 4084320"/>
              <a:gd name="connsiteY3" fmla="*/ 904240 h 1493520"/>
              <a:gd name="connsiteX4" fmla="*/ 873760 w 4084320"/>
              <a:gd name="connsiteY4" fmla="*/ 904240 h 1493520"/>
              <a:gd name="connsiteX5" fmla="*/ 873760 w 4084320"/>
              <a:gd name="connsiteY5" fmla="*/ 20320 h 1493520"/>
              <a:gd name="connsiteX6" fmla="*/ 0 w 4084320"/>
              <a:gd name="connsiteY6" fmla="*/ 20320 h 1493520"/>
              <a:gd name="connsiteX7" fmla="*/ 0 w 4084320"/>
              <a:gd name="connsiteY7" fmla="*/ 0 h 149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4320" h="1493520">
                <a:moveTo>
                  <a:pt x="0" y="0"/>
                </a:moveTo>
                <a:lnTo>
                  <a:pt x="0" y="1493520"/>
                </a:lnTo>
                <a:lnTo>
                  <a:pt x="4084320" y="1493520"/>
                </a:lnTo>
                <a:lnTo>
                  <a:pt x="4084320" y="904240"/>
                </a:lnTo>
                <a:lnTo>
                  <a:pt x="873760" y="904240"/>
                </a:lnTo>
                <a:lnTo>
                  <a:pt x="87376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8" name="Picture 2" descr="pytorch graphì ëí ì´ë¯¸ì§ ê²ìê²°ê³¼">
            <a:extLst>
              <a:ext uri="{FF2B5EF4-FFF2-40B4-BE49-F238E27FC236}">
                <a16:creationId xmlns:a16="http://schemas.microsoft.com/office/drawing/2014/main" id="{54156018-0ADC-4D7E-AFD7-EE0ED2811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907" y="3274184"/>
            <a:ext cx="5175142" cy="332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8516A43-AF41-4440-B63B-1D65EFEAA043}"/>
              </a:ext>
            </a:extLst>
          </p:cNvPr>
          <p:cNvSpPr/>
          <p:nvPr/>
        </p:nvSpPr>
        <p:spPr bwMode="auto">
          <a:xfrm>
            <a:off x="6261823" y="5511800"/>
            <a:ext cx="223520" cy="426720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34FA62C-078A-4100-9997-402F2158361C}"/>
              </a:ext>
            </a:extLst>
          </p:cNvPr>
          <p:cNvSpPr/>
          <p:nvPr/>
        </p:nvSpPr>
        <p:spPr bwMode="auto">
          <a:xfrm rot="10800000">
            <a:off x="7765866" y="6309320"/>
            <a:ext cx="133048" cy="254001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43537321-237B-499A-8992-CF0F4A7E54FF}"/>
              </a:ext>
            </a:extLst>
          </p:cNvPr>
          <p:cNvSpPr/>
          <p:nvPr/>
        </p:nvSpPr>
        <p:spPr bwMode="auto">
          <a:xfrm rot="10800000">
            <a:off x="9223960" y="6067748"/>
            <a:ext cx="253648" cy="484238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1CDA9A-E77E-491E-8209-F004CC13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83" y="1741822"/>
            <a:ext cx="5076134" cy="11471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07F27A-7769-428F-A503-7D046BC2F2B2}"/>
              </a:ext>
            </a:extLst>
          </p:cNvPr>
          <p:cNvSpPr/>
          <p:nvPr/>
        </p:nvSpPr>
        <p:spPr bwMode="auto">
          <a:xfrm>
            <a:off x="6400802" y="2444718"/>
            <a:ext cx="4952233" cy="355632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7644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8F454-AC49-4C5A-B0EA-68825E7B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phase details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7C5D0-01AE-419C-B49E-726588FDF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BE4AA-CB07-4DAF-AC2D-7C0DA5482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1" y="3232643"/>
            <a:ext cx="5986267" cy="2892524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AAE0D0D-6F49-43A6-8144-32FB4716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6365418" cy="5040560"/>
          </a:xfrm>
        </p:spPr>
        <p:txBody>
          <a:bodyPr/>
          <a:lstStyle/>
          <a:p>
            <a:r>
              <a:rPr lang="ko-KR" altLang="en-US" dirty="0"/>
              <a:t>전체적인 순서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91BEBA-8C18-4B47-BBD1-7F5A69D5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1" y="1866900"/>
            <a:ext cx="5076134" cy="1147149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8F4F064-354D-437B-838B-AE6F391F355B}"/>
              </a:ext>
            </a:extLst>
          </p:cNvPr>
          <p:cNvSpPr txBox="1">
            <a:spLocks/>
          </p:cNvSpPr>
          <p:nvPr/>
        </p:nvSpPr>
        <p:spPr bwMode="auto">
          <a:xfrm>
            <a:off x="6905624" y="1817440"/>
            <a:ext cx="4662983" cy="463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70000"/>
              <a:buFont typeface="Wingdings" charset="2"/>
              <a:buChar char="n"/>
              <a:defRPr sz="2800">
                <a:solidFill>
                  <a:srgbClr val="00808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n"/>
              <a:defRPr sz="2400">
                <a:solidFill>
                  <a:srgbClr val="4D4D4D"/>
                </a:solidFill>
                <a:latin typeface="+mn-lt"/>
                <a:ea typeface="ＭＳ Ｐゴシック" pitchFamily="-110" charset="-128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lvl="1"/>
            <a:r>
              <a:rPr lang="en-US" altLang="ko-KR" kern="0" dirty="0"/>
              <a:t>Hyperparameter </a:t>
            </a:r>
            <a:r>
              <a:rPr lang="ko-KR" altLang="en-US" kern="0" dirty="0"/>
              <a:t>선언</a:t>
            </a:r>
            <a:endParaRPr lang="en-US" altLang="ko-KR" kern="0" dirty="0"/>
          </a:p>
          <a:p>
            <a:pPr lvl="2"/>
            <a:r>
              <a:rPr lang="en-US" altLang="ko-KR" kern="0" dirty="0" err="1">
                <a:solidFill>
                  <a:srgbClr val="FF0000"/>
                </a:solidFill>
              </a:rPr>
              <a:t>batch_size</a:t>
            </a:r>
            <a:endParaRPr lang="en-US" altLang="ko-KR" kern="0" dirty="0">
              <a:solidFill>
                <a:srgbClr val="FF0000"/>
              </a:solidFill>
            </a:endParaRPr>
          </a:p>
          <a:p>
            <a:pPr lvl="2"/>
            <a:r>
              <a:rPr lang="en-US" altLang="ko-KR" kern="0" dirty="0" err="1">
                <a:solidFill>
                  <a:srgbClr val="FF0000"/>
                </a:solidFill>
              </a:rPr>
              <a:t>num_epochs</a:t>
            </a:r>
            <a:endParaRPr lang="en-US" altLang="ko-KR" kern="0" dirty="0">
              <a:solidFill>
                <a:srgbClr val="FF0000"/>
              </a:solidFill>
            </a:endParaRPr>
          </a:p>
          <a:p>
            <a:pPr lvl="2"/>
            <a:r>
              <a:rPr lang="en-US" altLang="ko-KR" kern="0" dirty="0" err="1"/>
              <a:t>learning_rate</a:t>
            </a:r>
            <a:endParaRPr lang="en-US" altLang="ko-KR" kern="0" dirty="0"/>
          </a:p>
          <a:p>
            <a:pPr lvl="1"/>
            <a:r>
              <a:rPr lang="en-US" altLang="ko-KR" kern="0" dirty="0"/>
              <a:t>Optimizer </a:t>
            </a:r>
            <a:r>
              <a:rPr lang="ko-KR" altLang="en-US" kern="0" dirty="0"/>
              <a:t>선언</a:t>
            </a:r>
            <a:endParaRPr lang="en-US" altLang="ko-KR" kern="0" dirty="0"/>
          </a:p>
          <a:p>
            <a:pPr lvl="1"/>
            <a:r>
              <a:rPr lang="en-US" altLang="ko-KR" kern="0" dirty="0">
                <a:solidFill>
                  <a:srgbClr val="FF0000"/>
                </a:solidFill>
              </a:rPr>
              <a:t>for each epoch</a:t>
            </a:r>
          </a:p>
          <a:p>
            <a:pPr lvl="2"/>
            <a:r>
              <a:rPr lang="en-US" altLang="ko-KR" kern="0" dirty="0" err="1"/>
              <a:t>optimizer.zero_grad</a:t>
            </a:r>
            <a:r>
              <a:rPr lang="en-US" altLang="ko-KR" kern="0" dirty="0"/>
              <a:t>() </a:t>
            </a:r>
          </a:p>
          <a:p>
            <a:pPr lvl="2"/>
            <a:r>
              <a:rPr lang="en-US" altLang="ko-KR" kern="0" dirty="0" err="1"/>
              <a:t>val</a:t>
            </a:r>
            <a:r>
              <a:rPr lang="en-US" altLang="ko-KR" kern="0" dirty="0"/>
              <a:t>_ = model(x)</a:t>
            </a:r>
          </a:p>
          <a:p>
            <a:pPr lvl="2"/>
            <a:r>
              <a:rPr lang="en-US" altLang="ko-KR" kern="0" dirty="0"/>
              <a:t>loss(</a:t>
            </a:r>
            <a:r>
              <a:rPr lang="en-US" altLang="ko-KR" kern="0" dirty="0" err="1"/>
              <a:t>val</a:t>
            </a:r>
            <a:r>
              <a:rPr lang="en-US" altLang="ko-KR" kern="0" dirty="0"/>
              <a:t>, </a:t>
            </a:r>
            <a:r>
              <a:rPr lang="en-US" altLang="ko-KR" kern="0" dirty="0" err="1"/>
              <a:t>val</a:t>
            </a:r>
            <a:r>
              <a:rPr lang="en-US" altLang="ko-KR" kern="0" dirty="0"/>
              <a:t>_)</a:t>
            </a:r>
          </a:p>
          <a:p>
            <a:pPr lvl="2"/>
            <a:r>
              <a:rPr lang="en-US" altLang="ko-KR" kern="0" dirty="0" err="1"/>
              <a:t>loss.backward</a:t>
            </a:r>
            <a:r>
              <a:rPr lang="en-US" altLang="ko-KR" kern="0" dirty="0"/>
              <a:t>()</a:t>
            </a:r>
          </a:p>
          <a:p>
            <a:pPr lvl="2"/>
            <a:r>
              <a:rPr lang="en-US" altLang="ko-KR" kern="0" dirty="0" err="1"/>
              <a:t>optimizer.step</a:t>
            </a:r>
            <a:r>
              <a:rPr lang="en-US" altLang="ko-KR" kern="0" dirty="0"/>
              <a:t>()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007139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39ACC-BBDB-4D86-9C09-0A958589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Minibatch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E825A-3ED8-4EC1-831B-CACE542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106200"/>
            <a:ext cx="11480800" cy="5040560"/>
          </a:xfrm>
        </p:spPr>
        <p:txBody>
          <a:bodyPr/>
          <a:lstStyle/>
          <a:p>
            <a:r>
              <a:rPr lang="en-US" altLang="ko-KR" dirty="0"/>
              <a:t>Batch</a:t>
            </a:r>
          </a:p>
          <a:p>
            <a:pPr lvl="1"/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집단</a:t>
            </a:r>
            <a:r>
              <a:rPr lang="en-US" altLang="ko-KR" dirty="0"/>
              <a:t>, 1</a:t>
            </a:r>
            <a:r>
              <a:rPr lang="ko-KR" altLang="en-US" dirty="0"/>
              <a:t>회분</a:t>
            </a:r>
            <a:endParaRPr lang="en-US" altLang="ko-KR" dirty="0"/>
          </a:p>
          <a:p>
            <a:pPr lvl="1"/>
            <a:r>
              <a:rPr lang="ko-KR" altLang="en-US" dirty="0"/>
              <a:t>한번에 처리할 데이터 묶음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같은 입력 </a:t>
            </a:r>
            <a:r>
              <a:rPr lang="en-US" altLang="ko-KR" dirty="0"/>
              <a:t>x</a:t>
            </a:r>
            <a:r>
              <a:rPr lang="ko-KR" altLang="en-US" dirty="0"/>
              <a:t>에 대해서</a:t>
            </a:r>
            <a:r>
              <a:rPr lang="en-US" altLang="ko-KR" dirty="0"/>
              <a:t>, 80</a:t>
            </a:r>
            <a:r>
              <a:rPr lang="ko-KR" altLang="en-US" dirty="0"/>
              <a:t>개의 샘플의 </a:t>
            </a:r>
            <a:r>
              <a:rPr lang="en-US" altLang="ko-KR" dirty="0"/>
              <a:t>label</a:t>
            </a:r>
            <a:r>
              <a:rPr lang="ko-KR" altLang="en-US" dirty="0"/>
              <a:t>이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개의 샘플 </a:t>
            </a:r>
            <a:r>
              <a:rPr lang="en-US" altLang="ko-KR" dirty="0"/>
              <a:t>label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</a:p>
          <a:p>
            <a:pPr lvl="1"/>
            <a:r>
              <a:rPr lang="ko-KR" altLang="en-US" dirty="0"/>
              <a:t>임의의 </a:t>
            </a:r>
            <a:r>
              <a:rPr lang="en-US" altLang="ko-KR" dirty="0"/>
              <a:t>x</a:t>
            </a:r>
            <a:r>
              <a:rPr lang="ko-KR" altLang="en-US" dirty="0"/>
              <a:t>를 하나씩 학습시킬 경우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dirty="0"/>
              <a:t>파라메터가 </a:t>
            </a:r>
            <a:r>
              <a:rPr lang="ko-KR" altLang="en-US" dirty="0" err="1"/>
              <a:t>최적값이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이 되게끔 계속 진동함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4C4440-5FE8-48C8-9FB7-965E8AF5C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8EF1FE-9AF2-4A99-9D2B-B556CA495EFE}"/>
              </a:ext>
            </a:extLst>
          </p:cNvPr>
          <p:cNvCxnSpPr>
            <a:cxnSpLocks/>
          </p:cNvCxnSpPr>
          <p:nvPr/>
        </p:nvCxnSpPr>
        <p:spPr>
          <a:xfrm>
            <a:off x="5930843" y="6063148"/>
            <a:ext cx="19149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0ADCFF8-D9C4-43A5-A039-360B227BF13B}"/>
              </a:ext>
            </a:extLst>
          </p:cNvPr>
          <p:cNvSpPr/>
          <p:nvPr/>
        </p:nvSpPr>
        <p:spPr bwMode="auto">
          <a:xfrm>
            <a:off x="5587858" y="4722000"/>
            <a:ext cx="1666240" cy="1341148"/>
          </a:xfrm>
          <a:custGeom>
            <a:avLst/>
            <a:gdLst>
              <a:gd name="connsiteX0" fmla="*/ 0 w 1666240"/>
              <a:gd name="connsiteY0" fmla="*/ 0 h 1341148"/>
              <a:gd name="connsiteX1" fmla="*/ 172720 w 1666240"/>
              <a:gd name="connsiteY1" fmla="*/ 741680 h 1341148"/>
              <a:gd name="connsiteX2" fmla="*/ 447040 w 1666240"/>
              <a:gd name="connsiteY2" fmla="*/ 1168400 h 1341148"/>
              <a:gd name="connsiteX3" fmla="*/ 853440 w 1666240"/>
              <a:gd name="connsiteY3" fmla="*/ 1341120 h 1341148"/>
              <a:gd name="connsiteX4" fmla="*/ 1229360 w 1666240"/>
              <a:gd name="connsiteY4" fmla="*/ 1158240 h 1341148"/>
              <a:gd name="connsiteX5" fmla="*/ 1473200 w 1666240"/>
              <a:gd name="connsiteY5" fmla="*/ 772160 h 1341148"/>
              <a:gd name="connsiteX6" fmla="*/ 1666240 w 1666240"/>
              <a:gd name="connsiteY6" fmla="*/ 30480 h 134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6240" h="1341148">
                <a:moveTo>
                  <a:pt x="0" y="0"/>
                </a:moveTo>
                <a:cubicBezTo>
                  <a:pt x="49106" y="273473"/>
                  <a:pt x="98213" y="546947"/>
                  <a:pt x="172720" y="741680"/>
                </a:cubicBezTo>
                <a:cubicBezTo>
                  <a:pt x="247227" y="936413"/>
                  <a:pt x="333587" y="1068493"/>
                  <a:pt x="447040" y="1168400"/>
                </a:cubicBezTo>
                <a:cubicBezTo>
                  <a:pt x="560493" y="1268307"/>
                  <a:pt x="723053" y="1342813"/>
                  <a:pt x="853440" y="1341120"/>
                </a:cubicBezTo>
                <a:cubicBezTo>
                  <a:pt x="983827" y="1339427"/>
                  <a:pt x="1126067" y="1253067"/>
                  <a:pt x="1229360" y="1158240"/>
                </a:cubicBezTo>
                <a:cubicBezTo>
                  <a:pt x="1332653" y="1063413"/>
                  <a:pt x="1400387" y="960120"/>
                  <a:pt x="1473200" y="772160"/>
                </a:cubicBezTo>
                <a:cubicBezTo>
                  <a:pt x="1546013" y="584200"/>
                  <a:pt x="1606126" y="307340"/>
                  <a:pt x="1666240" y="30480"/>
                </a:cubicBezTo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B3A94D1-3F21-4F26-A145-F236C664833C}"/>
              </a:ext>
            </a:extLst>
          </p:cNvPr>
          <p:cNvCxnSpPr/>
          <p:nvPr/>
        </p:nvCxnSpPr>
        <p:spPr>
          <a:xfrm>
            <a:off x="6451458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474623-C5DD-4281-A63E-5726FB871D33}"/>
              </a:ext>
            </a:extLst>
          </p:cNvPr>
          <p:cNvSpPr txBox="1"/>
          <p:nvPr/>
        </p:nvSpPr>
        <p:spPr>
          <a:xfrm>
            <a:off x="6293790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BB2563F-4E88-4C70-A460-D19D91C22CCD}"/>
              </a:ext>
            </a:extLst>
          </p:cNvPr>
          <p:cNvCxnSpPr>
            <a:cxnSpLocks/>
          </p:cNvCxnSpPr>
          <p:nvPr/>
        </p:nvCxnSpPr>
        <p:spPr>
          <a:xfrm>
            <a:off x="8277803" y="6063148"/>
            <a:ext cx="19149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F2802E7-5651-4529-831E-58668E7F18DC}"/>
              </a:ext>
            </a:extLst>
          </p:cNvPr>
          <p:cNvSpPr/>
          <p:nvPr/>
        </p:nvSpPr>
        <p:spPr bwMode="auto">
          <a:xfrm>
            <a:off x="8983735" y="4722000"/>
            <a:ext cx="1666240" cy="1341148"/>
          </a:xfrm>
          <a:custGeom>
            <a:avLst/>
            <a:gdLst>
              <a:gd name="connsiteX0" fmla="*/ 0 w 1666240"/>
              <a:gd name="connsiteY0" fmla="*/ 0 h 1341148"/>
              <a:gd name="connsiteX1" fmla="*/ 172720 w 1666240"/>
              <a:gd name="connsiteY1" fmla="*/ 741680 h 1341148"/>
              <a:gd name="connsiteX2" fmla="*/ 447040 w 1666240"/>
              <a:gd name="connsiteY2" fmla="*/ 1168400 h 1341148"/>
              <a:gd name="connsiteX3" fmla="*/ 853440 w 1666240"/>
              <a:gd name="connsiteY3" fmla="*/ 1341120 h 1341148"/>
              <a:gd name="connsiteX4" fmla="*/ 1229360 w 1666240"/>
              <a:gd name="connsiteY4" fmla="*/ 1158240 h 1341148"/>
              <a:gd name="connsiteX5" fmla="*/ 1473200 w 1666240"/>
              <a:gd name="connsiteY5" fmla="*/ 772160 h 1341148"/>
              <a:gd name="connsiteX6" fmla="*/ 1666240 w 1666240"/>
              <a:gd name="connsiteY6" fmla="*/ 30480 h 134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6240" h="1341148">
                <a:moveTo>
                  <a:pt x="0" y="0"/>
                </a:moveTo>
                <a:cubicBezTo>
                  <a:pt x="49106" y="273473"/>
                  <a:pt x="98213" y="546947"/>
                  <a:pt x="172720" y="741680"/>
                </a:cubicBezTo>
                <a:cubicBezTo>
                  <a:pt x="247227" y="936413"/>
                  <a:pt x="333587" y="1068493"/>
                  <a:pt x="447040" y="1168400"/>
                </a:cubicBezTo>
                <a:cubicBezTo>
                  <a:pt x="560493" y="1268307"/>
                  <a:pt x="723053" y="1342813"/>
                  <a:pt x="853440" y="1341120"/>
                </a:cubicBezTo>
                <a:cubicBezTo>
                  <a:pt x="983827" y="1339427"/>
                  <a:pt x="1126067" y="1253067"/>
                  <a:pt x="1229360" y="1158240"/>
                </a:cubicBezTo>
                <a:cubicBezTo>
                  <a:pt x="1332653" y="1063413"/>
                  <a:pt x="1400387" y="960120"/>
                  <a:pt x="1473200" y="772160"/>
                </a:cubicBezTo>
                <a:cubicBezTo>
                  <a:pt x="1546013" y="584200"/>
                  <a:pt x="1606126" y="307340"/>
                  <a:pt x="1666240" y="30480"/>
                </a:cubicBezTo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DDF106-D496-4CF9-B1CE-CF3A55B531E5}"/>
              </a:ext>
            </a:extLst>
          </p:cNvPr>
          <p:cNvCxnSpPr/>
          <p:nvPr/>
        </p:nvCxnSpPr>
        <p:spPr>
          <a:xfrm>
            <a:off x="8858111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AFFCAA-4CD4-437C-8DD8-476107CC9298}"/>
              </a:ext>
            </a:extLst>
          </p:cNvPr>
          <p:cNvSpPr txBox="1"/>
          <p:nvPr/>
        </p:nvSpPr>
        <p:spPr>
          <a:xfrm>
            <a:off x="8700443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ABA001-BEEF-4D12-A2C6-C914D9CA5F62}"/>
              </a:ext>
            </a:extLst>
          </p:cNvPr>
          <p:cNvCxnSpPr/>
          <p:nvPr/>
        </p:nvCxnSpPr>
        <p:spPr>
          <a:xfrm>
            <a:off x="9822123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25719D-6749-43BD-8964-41E8FFD37A81}"/>
              </a:ext>
            </a:extLst>
          </p:cNvPr>
          <p:cNvSpPr txBox="1"/>
          <p:nvPr/>
        </p:nvSpPr>
        <p:spPr>
          <a:xfrm>
            <a:off x="9664455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A02719-3ED8-4D65-A7F6-2075D529CE3C}"/>
              </a:ext>
            </a:extLst>
          </p:cNvPr>
          <p:cNvCxnSpPr>
            <a:cxnSpLocks/>
          </p:cNvCxnSpPr>
          <p:nvPr/>
        </p:nvCxnSpPr>
        <p:spPr>
          <a:xfrm>
            <a:off x="1802892" y="6063148"/>
            <a:ext cx="19149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AA6CBF1-F6BD-43EF-B4B9-D5A2D4D13D93}"/>
              </a:ext>
            </a:extLst>
          </p:cNvPr>
          <p:cNvSpPr/>
          <p:nvPr/>
        </p:nvSpPr>
        <p:spPr bwMode="auto">
          <a:xfrm>
            <a:off x="2049719" y="4722000"/>
            <a:ext cx="1666240" cy="1341148"/>
          </a:xfrm>
          <a:custGeom>
            <a:avLst/>
            <a:gdLst>
              <a:gd name="connsiteX0" fmla="*/ 0 w 1666240"/>
              <a:gd name="connsiteY0" fmla="*/ 0 h 1341148"/>
              <a:gd name="connsiteX1" fmla="*/ 172720 w 1666240"/>
              <a:gd name="connsiteY1" fmla="*/ 741680 h 1341148"/>
              <a:gd name="connsiteX2" fmla="*/ 447040 w 1666240"/>
              <a:gd name="connsiteY2" fmla="*/ 1168400 h 1341148"/>
              <a:gd name="connsiteX3" fmla="*/ 853440 w 1666240"/>
              <a:gd name="connsiteY3" fmla="*/ 1341120 h 1341148"/>
              <a:gd name="connsiteX4" fmla="*/ 1229360 w 1666240"/>
              <a:gd name="connsiteY4" fmla="*/ 1158240 h 1341148"/>
              <a:gd name="connsiteX5" fmla="*/ 1473200 w 1666240"/>
              <a:gd name="connsiteY5" fmla="*/ 772160 h 1341148"/>
              <a:gd name="connsiteX6" fmla="*/ 1666240 w 1666240"/>
              <a:gd name="connsiteY6" fmla="*/ 30480 h 134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6240" h="1341148">
                <a:moveTo>
                  <a:pt x="0" y="0"/>
                </a:moveTo>
                <a:cubicBezTo>
                  <a:pt x="49106" y="273473"/>
                  <a:pt x="98213" y="546947"/>
                  <a:pt x="172720" y="741680"/>
                </a:cubicBezTo>
                <a:cubicBezTo>
                  <a:pt x="247227" y="936413"/>
                  <a:pt x="333587" y="1068493"/>
                  <a:pt x="447040" y="1168400"/>
                </a:cubicBezTo>
                <a:cubicBezTo>
                  <a:pt x="560493" y="1268307"/>
                  <a:pt x="723053" y="1342813"/>
                  <a:pt x="853440" y="1341120"/>
                </a:cubicBezTo>
                <a:cubicBezTo>
                  <a:pt x="983827" y="1339427"/>
                  <a:pt x="1126067" y="1253067"/>
                  <a:pt x="1229360" y="1158240"/>
                </a:cubicBezTo>
                <a:cubicBezTo>
                  <a:pt x="1332653" y="1063413"/>
                  <a:pt x="1400387" y="960120"/>
                  <a:pt x="1473200" y="772160"/>
                </a:cubicBezTo>
                <a:cubicBezTo>
                  <a:pt x="1546013" y="584200"/>
                  <a:pt x="1606126" y="307340"/>
                  <a:pt x="1666240" y="30480"/>
                </a:cubicBezTo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DB0AC8A-3E89-4B0E-8DA3-7D527CBF9F00}"/>
              </a:ext>
            </a:extLst>
          </p:cNvPr>
          <p:cNvCxnSpPr/>
          <p:nvPr/>
        </p:nvCxnSpPr>
        <p:spPr>
          <a:xfrm>
            <a:off x="2266918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ED9737-904C-4958-ACA2-08CF88D97699}"/>
              </a:ext>
            </a:extLst>
          </p:cNvPr>
          <p:cNvSpPr txBox="1"/>
          <p:nvPr/>
        </p:nvSpPr>
        <p:spPr>
          <a:xfrm>
            <a:off x="2109250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3190F2-14E9-46BD-8B65-B1D069DC818E}"/>
              </a:ext>
            </a:extLst>
          </p:cNvPr>
          <p:cNvCxnSpPr/>
          <p:nvPr/>
        </p:nvCxnSpPr>
        <p:spPr>
          <a:xfrm>
            <a:off x="3347212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002437C-376C-472A-992F-F0A6F7C6BA5E}"/>
              </a:ext>
            </a:extLst>
          </p:cNvPr>
          <p:cNvSpPr txBox="1"/>
          <p:nvPr/>
        </p:nvSpPr>
        <p:spPr>
          <a:xfrm>
            <a:off x="3189544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DAF128F-314C-47DD-B147-0688C0713343}"/>
              </a:ext>
            </a:extLst>
          </p:cNvPr>
          <p:cNvCxnSpPr/>
          <p:nvPr/>
        </p:nvCxnSpPr>
        <p:spPr>
          <a:xfrm>
            <a:off x="2879395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99773A9-F31D-4895-8DDF-A92E0964E372}"/>
              </a:ext>
            </a:extLst>
          </p:cNvPr>
          <p:cNvSpPr txBox="1"/>
          <p:nvPr/>
        </p:nvSpPr>
        <p:spPr>
          <a:xfrm>
            <a:off x="2481607" y="5146793"/>
            <a:ext cx="933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 output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D1F3EE-F7FF-4C44-895D-6C675B611E20}"/>
              </a:ext>
            </a:extLst>
          </p:cNvPr>
          <p:cNvSpPr txBox="1"/>
          <p:nvPr/>
        </p:nvSpPr>
        <p:spPr>
          <a:xfrm>
            <a:off x="3569616" y="553165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L2 loss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70A404-B1FE-4BDC-B847-3A4E3F1E5AC3}"/>
              </a:ext>
            </a:extLst>
          </p:cNvPr>
          <p:cNvSpPr txBox="1"/>
          <p:nvPr/>
        </p:nvSpPr>
        <p:spPr>
          <a:xfrm>
            <a:off x="5848940" y="4354854"/>
            <a:ext cx="120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Optimal for label 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8CD98-C812-4DD4-9264-F4CAC5356511}"/>
              </a:ext>
            </a:extLst>
          </p:cNvPr>
          <p:cNvSpPr txBox="1"/>
          <p:nvPr/>
        </p:nvSpPr>
        <p:spPr>
          <a:xfrm>
            <a:off x="9265134" y="4261655"/>
            <a:ext cx="120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Optimal for label 1</a:t>
            </a:r>
            <a:endParaRPr lang="ko-KR" altLang="en-US" dirty="0"/>
          </a:p>
        </p:txBody>
      </p:sp>
      <p:sp>
        <p:nvSpPr>
          <p:cNvPr id="37" name="화살표: 왼쪽/오른쪽 36">
            <a:extLst>
              <a:ext uri="{FF2B5EF4-FFF2-40B4-BE49-F238E27FC236}">
                <a16:creationId xmlns:a16="http://schemas.microsoft.com/office/drawing/2014/main" id="{B9374692-1208-44FB-A464-612BB6006FFB}"/>
              </a:ext>
            </a:extLst>
          </p:cNvPr>
          <p:cNvSpPr/>
          <p:nvPr/>
        </p:nvSpPr>
        <p:spPr bwMode="auto">
          <a:xfrm>
            <a:off x="7784496" y="5124605"/>
            <a:ext cx="818068" cy="436440"/>
          </a:xfrm>
          <a:prstGeom prst="left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CD6176-8BB4-498A-A648-1F1F1B178576}"/>
              </a:ext>
            </a:extLst>
          </p:cNvPr>
          <p:cNvCxnSpPr/>
          <p:nvPr/>
        </p:nvCxnSpPr>
        <p:spPr>
          <a:xfrm>
            <a:off x="7506740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A8B780E-2E39-437B-AA74-E3F5B238848C}"/>
              </a:ext>
            </a:extLst>
          </p:cNvPr>
          <p:cNvSpPr txBox="1"/>
          <p:nvPr/>
        </p:nvSpPr>
        <p:spPr>
          <a:xfrm>
            <a:off x="7349072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9E8A2060-82C0-47DA-A696-55F6245017DF}"/>
              </a:ext>
            </a:extLst>
          </p:cNvPr>
          <p:cNvSpPr/>
          <p:nvPr/>
        </p:nvSpPr>
        <p:spPr bwMode="auto">
          <a:xfrm>
            <a:off x="4458336" y="5124602"/>
            <a:ext cx="881121" cy="4364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BE352D-CA39-47A6-BB9F-15D298109E56}"/>
              </a:ext>
            </a:extLst>
          </p:cNvPr>
          <p:cNvCxnSpPr>
            <a:cxnSpLocks/>
          </p:cNvCxnSpPr>
          <p:nvPr/>
        </p:nvCxnSpPr>
        <p:spPr>
          <a:xfrm flipV="1">
            <a:off x="2266918" y="5561045"/>
            <a:ext cx="0" cy="5090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91D0AC2-51A3-4DF1-8627-9F16245DCE19}"/>
              </a:ext>
            </a:extLst>
          </p:cNvPr>
          <p:cNvCxnSpPr>
            <a:cxnSpLocks/>
          </p:cNvCxnSpPr>
          <p:nvPr/>
        </p:nvCxnSpPr>
        <p:spPr>
          <a:xfrm flipV="1">
            <a:off x="3351054" y="5800725"/>
            <a:ext cx="0" cy="2693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220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39ACC-BBDB-4D86-9C09-0A958589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Minibatch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E825A-3ED8-4EC1-831B-CACE542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106200"/>
            <a:ext cx="11480800" cy="5040560"/>
          </a:xfrm>
        </p:spPr>
        <p:txBody>
          <a:bodyPr/>
          <a:lstStyle/>
          <a:p>
            <a:r>
              <a:rPr lang="en-US" altLang="ko-KR" dirty="0"/>
              <a:t>Minibatch</a:t>
            </a:r>
          </a:p>
          <a:p>
            <a:pPr lvl="1"/>
            <a:r>
              <a:rPr lang="ko-KR" altLang="en-US" dirty="0"/>
              <a:t>전체 </a:t>
            </a:r>
            <a:r>
              <a:rPr lang="en-US" altLang="ko-KR" dirty="0"/>
              <a:t>x</a:t>
            </a:r>
            <a:r>
              <a:rPr lang="ko-KR" altLang="en-US" dirty="0"/>
              <a:t>에 대한 </a:t>
            </a:r>
            <a:r>
              <a:rPr lang="en-US" altLang="ko-KR" dirty="0"/>
              <a:t>loss</a:t>
            </a:r>
            <a:r>
              <a:rPr lang="ko-KR" altLang="en-US" dirty="0"/>
              <a:t>를 모두 구한 뒤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dirty="0" err="1"/>
              <a:t>평균내어</a:t>
            </a:r>
            <a:r>
              <a:rPr lang="ko-KR" altLang="en-US" dirty="0"/>
              <a:t> 최종 </a:t>
            </a:r>
            <a:r>
              <a:rPr lang="en-US" altLang="ko-KR" dirty="0"/>
              <a:t>loss</a:t>
            </a:r>
            <a:r>
              <a:rPr lang="ko-KR" altLang="en-US" dirty="0"/>
              <a:t>를 구함</a:t>
            </a:r>
            <a:endParaRPr lang="en-US" altLang="ko-KR" dirty="0"/>
          </a:p>
          <a:p>
            <a:pPr lvl="2"/>
            <a:r>
              <a:rPr lang="en-US" altLang="ko-KR" dirty="0"/>
              <a:t>Optimal output</a:t>
            </a:r>
            <a:r>
              <a:rPr lang="ko-KR" altLang="en-US" dirty="0"/>
              <a:t>인</a:t>
            </a:r>
            <a:r>
              <a:rPr lang="en-US" altLang="ko-KR" dirty="0"/>
              <a:t> 0.8</a:t>
            </a:r>
            <a:r>
              <a:rPr lang="ko-KR" altLang="en-US" dirty="0"/>
              <a:t>로 수렴</a:t>
            </a:r>
            <a:endParaRPr lang="en-US" altLang="ko-KR" dirty="0"/>
          </a:p>
          <a:p>
            <a:pPr lvl="2"/>
            <a:r>
              <a:rPr lang="ko-KR" altLang="en-US" dirty="0"/>
              <a:t>학습하는데 너무 오랜 시간이 걸림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한번에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x</a:t>
            </a:r>
            <a:r>
              <a:rPr lang="ko-KR" altLang="en-US" dirty="0"/>
              <a:t>에 대한 </a:t>
            </a:r>
            <a:r>
              <a:rPr lang="en-US" altLang="ko-KR" dirty="0"/>
              <a:t>loss</a:t>
            </a:r>
            <a:r>
              <a:rPr lang="ko-KR" altLang="en-US" dirty="0"/>
              <a:t>를 구하고 </a:t>
            </a:r>
            <a:r>
              <a:rPr lang="ko-KR" altLang="en-US" dirty="0" err="1"/>
              <a:t>평균내어</a:t>
            </a:r>
            <a:r>
              <a:rPr lang="ko-KR" altLang="en-US" dirty="0"/>
              <a:t> </a:t>
            </a:r>
            <a:r>
              <a:rPr lang="en-US" altLang="ko-KR" dirty="0"/>
              <a:t>batch </a:t>
            </a:r>
            <a:r>
              <a:rPr lang="ko-KR" altLang="en-US" dirty="0"/>
              <a:t>단위의 </a:t>
            </a:r>
            <a:r>
              <a:rPr lang="en-US" altLang="ko-KR" dirty="0"/>
              <a:t>loss</a:t>
            </a:r>
            <a:r>
              <a:rPr lang="ko-KR" altLang="en-US" dirty="0"/>
              <a:t>를 구함</a:t>
            </a:r>
            <a:endParaRPr lang="en-US" altLang="ko-KR" dirty="0"/>
          </a:p>
          <a:p>
            <a:pPr lvl="2"/>
            <a:r>
              <a:rPr lang="en-US" altLang="ko-KR" dirty="0"/>
              <a:t>Minibatch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4C4440-5FE8-48C8-9FB7-965E8AF5C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8EF1FE-9AF2-4A99-9D2B-B556CA495EFE}"/>
              </a:ext>
            </a:extLst>
          </p:cNvPr>
          <p:cNvCxnSpPr>
            <a:cxnSpLocks/>
          </p:cNvCxnSpPr>
          <p:nvPr/>
        </p:nvCxnSpPr>
        <p:spPr>
          <a:xfrm>
            <a:off x="1732468" y="6063148"/>
            <a:ext cx="19149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0ADCFF8-D9C4-43A5-A039-360B227BF13B}"/>
              </a:ext>
            </a:extLst>
          </p:cNvPr>
          <p:cNvSpPr/>
          <p:nvPr/>
        </p:nvSpPr>
        <p:spPr bwMode="auto">
          <a:xfrm>
            <a:off x="1358719" y="4722000"/>
            <a:ext cx="1666240" cy="1341148"/>
          </a:xfrm>
          <a:custGeom>
            <a:avLst/>
            <a:gdLst>
              <a:gd name="connsiteX0" fmla="*/ 0 w 1666240"/>
              <a:gd name="connsiteY0" fmla="*/ 0 h 1341148"/>
              <a:gd name="connsiteX1" fmla="*/ 172720 w 1666240"/>
              <a:gd name="connsiteY1" fmla="*/ 741680 h 1341148"/>
              <a:gd name="connsiteX2" fmla="*/ 447040 w 1666240"/>
              <a:gd name="connsiteY2" fmla="*/ 1168400 h 1341148"/>
              <a:gd name="connsiteX3" fmla="*/ 853440 w 1666240"/>
              <a:gd name="connsiteY3" fmla="*/ 1341120 h 1341148"/>
              <a:gd name="connsiteX4" fmla="*/ 1229360 w 1666240"/>
              <a:gd name="connsiteY4" fmla="*/ 1158240 h 1341148"/>
              <a:gd name="connsiteX5" fmla="*/ 1473200 w 1666240"/>
              <a:gd name="connsiteY5" fmla="*/ 772160 h 1341148"/>
              <a:gd name="connsiteX6" fmla="*/ 1666240 w 1666240"/>
              <a:gd name="connsiteY6" fmla="*/ 30480 h 134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6240" h="1341148">
                <a:moveTo>
                  <a:pt x="0" y="0"/>
                </a:moveTo>
                <a:cubicBezTo>
                  <a:pt x="49106" y="273473"/>
                  <a:pt x="98213" y="546947"/>
                  <a:pt x="172720" y="741680"/>
                </a:cubicBezTo>
                <a:cubicBezTo>
                  <a:pt x="247227" y="936413"/>
                  <a:pt x="333587" y="1068493"/>
                  <a:pt x="447040" y="1168400"/>
                </a:cubicBezTo>
                <a:cubicBezTo>
                  <a:pt x="560493" y="1268307"/>
                  <a:pt x="723053" y="1342813"/>
                  <a:pt x="853440" y="1341120"/>
                </a:cubicBezTo>
                <a:cubicBezTo>
                  <a:pt x="983827" y="1339427"/>
                  <a:pt x="1126067" y="1253067"/>
                  <a:pt x="1229360" y="1158240"/>
                </a:cubicBezTo>
                <a:cubicBezTo>
                  <a:pt x="1332653" y="1063413"/>
                  <a:pt x="1400387" y="960120"/>
                  <a:pt x="1473200" y="772160"/>
                </a:cubicBezTo>
                <a:cubicBezTo>
                  <a:pt x="1546013" y="584200"/>
                  <a:pt x="1606126" y="307340"/>
                  <a:pt x="1666240" y="30480"/>
                </a:cubicBezTo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B3A94D1-3F21-4F26-A145-F236C664833C}"/>
              </a:ext>
            </a:extLst>
          </p:cNvPr>
          <p:cNvCxnSpPr/>
          <p:nvPr/>
        </p:nvCxnSpPr>
        <p:spPr>
          <a:xfrm>
            <a:off x="2222319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474623-C5DD-4281-A63E-5726FB871D33}"/>
              </a:ext>
            </a:extLst>
          </p:cNvPr>
          <p:cNvSpPr txBox="1"/>
          <p:nvPr/>
        </p:nvSpPr>
        <p:spPr>
          <a:xfrm>
            <a:off x="2064651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BB2563F-4E88-4C70-A460-D19D91C22CCD}"/>
              </a:ext>
            </a:extLst>
          </p:cNvPr>
          <p:cNvCxnSpPr>
            <a:cxnSpLocks/>
          </p:cNvCxnSpPr>
          <p:nvPr/>
        </p:nvCxnSpPr>
        <p:spPr>
          <a:xfrm>
            <a:off x="4079428" y="6063148"/>
            <a:ext cx="19149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F2802E7-5651-4529-831E-58668E7F18DC}"/>
              </a:ext>
            </a:extLst>
          </p:cNvPr>
          <p:cNvSpPr/>
          <p:nvPr/>
        </p:nvSpPr>
        <p:spPr bwMode="auto">
          <a:xfrm>
            <a:off x="4785360" y="4722000"/>
            <a:ext cx="1666240" cy="1341148"/>
          </a:xfrm>
          <a:custGeom>
            <a:avLst/>
            <a:gdLst>
              <a:gd name="connsiteX0" fmla="*/ 0 w 1666240"/>
              <a:gd name="connsiteY0" fmla="*/ 0 h 1341148"/>
              <a:gd name="connsiteX1" fmla="*/ 172720 w 1666240"/>
              <a:gd name="connsiteY1" fmla="*/ 741680 h 1341148"/>
              <a:gd name="connsiteX2" fmla="*/ 447040 w 1666240"/>
              <a:gd name="connsiteY2" fmla="*/ 1168400 h 1341148"/>
              <a:gd name="connsiteX3" fmla="*/ 853440 w 1666240"/>
              <a:gd name="connsiteY3" fmla="*/ 1341120 h 1341148"/>
              <a:gd name="connsiteX4" fmla="*/ 1229360 w 1666240"/>
              <a:gd name="connsiteY4" fmla="*/ 1158240 h 1341148"/>
              <a:gd name="connsiteX5" fmla="*/ 1473200 w 1666240"/>
              <a:gd name="connsiteY5" fmla="*/ 772160 h 1341148"/>
              <a:gd name="connsiteX6" fmla="*/ 1666240 w 1666240"/>
              <a:gd name="connsiteY6" fmla="*/ 30480 h 134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6240" h="1341148">
                <a:moveTo>
                  <a:pt x="0" y="0"/>
                </a:moveTo>
                <a:cubicBezTo>
                  <a:pt x="49106" y="273473"/>
                  <a:pt x="98213" y="546947"/>
                  <a:pt x="172720" y="741680"/>
                </a:cubicBezTo>
                <a:cubicBezTo>
                  <a:pt x="247227" y="936413"/>
                  <a:pt x="333587" y="1068493"/>
                  <a:pt x="447040" y="1168400"/>
                </a:cubicBezTo>
                <a:cubicBezTo>
                  <a:pt x="560493" y="1268307"/>
                  <a:pt x="723053" y="1342813"/>
                  <a:pt x="853440" y="1341120"/>
                </a:cubicBezTo>
                <a:cubicBezTo>
                  <a:pt x="983827" y="1339427"/>
                  <a:pt x="1126067" y="1253067"/>
                  <a:pt x="1229360" y="1158240"/>
                </a:cubicBezTo>
                <a:cubicBezTo>
                  <a:pt x="1332653" y="1063413"/>
                  <a:pt x="1400387" y="960120"/>
                  <a:pt x="1473200" y="772160"/>
                </a:cubicBezTo>
                <a:cubicBezTo>
                  <a:pt x="1546013" y="584200"/>
                  <a:pt x="1606126" y="307340"/>
                  <a:pt x="1666240" y="30480"/>
                </a:cubicBezTo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DDF106-D496-4CF9-B1CE-CF3A55B531E5}"/>
              </a:ext>
            </a:extLst>
          </p:cNvPr>
          <p:cNvCxnSpPr/>
          <p:nvPr/>
        </p:nvCxnSpPr>
        <p:spPr>
          <a:xfrm>
            <a:off x="4614456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AFFCAA-4CD4-437C-8DD8-476107CC9298}"/>
              </a:ext>
            </a:extLst>
          </p:cNvPr>
          <p:cNvSpPr txBox="1"/>
          <p:nvPr/>
        </p:nvSpPr>
        <p:spPr>
          <a:xfrm>
            <a:off x="4456788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ABA001-BEEF-4D12-A2C6-C914D9CA5F62}"/>
              </a:ext>
            </a:extLst>
          </p:cNvPr>
          <p:cNvCxnSpPr/>
          <p:nvPr/>
        </p:nvCxnSpPr>
        <p:spPr>
          <a:xfrm>
            <a:off x="5623748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25719D-6749-43BD-8964-41E8FFD37A81}"/>
              </a:ext>
            </a:extLst>
          </p:cNvPr>
          <p:cNvSpPr txBox="1"/>
          <p:nvPr/>
        </p:nvSpPr>
        <p:spPr>
          <a:xfrm>
            <a:off x="5466080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A02719-3ED8-4D65-A7F6-2075D529CE3C}"/>
              </a:ext>
            </a:extLst>
          </p:cNvPr>
          <p:cNvCxnSpPr>
            <a:cxnSpLocks/>
          </p:cNvCxnSpPr>
          <p:nvPr/>
        </p:nvCxnSpPr>
        <p:spPr>
          <a:xfrm>
            <a:off x="7721791" y="6063148"/>
            <a:ext cx="19149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AA6CBF1-F6BD-43EF-B4B9-D5A2D4D13D93}"/>
              </a:ext>
            </a:extLst>
          </p:cNvPr>
          <p:cNvSpPr/>
          <p:nvPr/>
        </p:nvSpPr>
        <p:spPr bwMode="auto">
          <a:xfrm>
            <a:off x="8183692" y="4722000"/>
            <a:ext cx="1666240" cy="1341148"/>
          </a:xfrm>
          <a:custGeom>
            <a:avLst/>
            <a:gdLst>
              <a:gd name="connsiteX0" fmla="*/ 0 w 1666240"/>
              <a:gd name="connsiteY0" fmla="*/ 0 h 1341148"/>
              <a:gd name="connsiteX1" fmla="*/ 172720 w 1666240"/>
              <a:gd name="connsiteY1" fmla="*/ 741680 h 1341148"/>
              <a:gd name="connsiteX2" fmla="*/ 447040 w 1666240"/>
              <a:gd name="connsiteY2" fmla="*/ 1168400 h 1341148"/>
              <a:gd name="connsiteX3" fmla="*/ 853440 w 1666240"/>
              <a:gd name="connsiteY3" fmla="*/ 1341120 h 1341148"/>
              <a:gd name="connsiteX4" fmla="*/ 1229360 w 1666240"/>
              <a:gd name="connsiteY4" fmla="*/ 1158240 h 1341148"/>
              <a:gd name="connsiteX5" fmla="*/ 1473200 w 1666240"/>
              <a:gd name="connsiteY5" fmla="*/ 772160 h 1341148"/>
              <a:gd name="connsiteX6" fmla="*/ 1666240 w 1666240"/>
              <a:gd name="connsiteY6" fmla="*/ 30480 h 134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6240" h="1341148">
                <a:moveTo>
                  <a:pt x="0" y="0"/>
                </a:moveTo>
                <a:cubicBezTo>
                  <a:pt x="49106" y="273473"/>
                  <a:pt x="98213" y="546947"/>
                  <a:pt x="172720" y="741680"/>
                </a:cubicBezTo>
                <a:cubicBezTo>
                  <a:pt x="247227" y="936413"/>
                  <a:pt x="333587" y="1068493"/>
                  <a:pt x="447040" y="1168400"/>
                </a:cubicBezTo>
                <a:cubicBezTo>
                  <a:pt x="560493" y="1268307"/>
                  <a:pt x="723053" y="1342813"/>
                  <a:pt x="853440" y="1341120"/>
                </a:cubicBezTo>
                <a:cubicBezTo>
                  <a:pt x="983827" y="1339427"/>
                  <a:pt x="1126067" y="1253067"/>
                  <a:pt x="1229360" y="1158240"/>
                </a:cubicBezTo>
                <a:cubicBezTo>
                  <a:pt x="1332653" y="1063413"/>
                  <a:pt x="1400387" y="960120"/>
                  <a:pt x="1473200" y="772160"/>
                </a:cubicBezTo>
                <a:cubicBezTo>
                  <a:pt x="1546013" y="584200"/>
                  <a:pt x="1606126" y="307340"/>
                  <a:pt x="1666240" y="30480"/>
                </a:cubicBezTo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DB0AC8A-3E89-4B0E-8DA3-7D527CBF9F00}"/>
              </a:ext>
            </a:extLst>
          </p:cNvPr>
          <p:cNvCxnSpPr/>
          <p:nvPr/>
        </p:nvCxnSpPr>
        <p:spPr>
          <a:xfrm>
            <a:off x="8167179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ED9737-904C-4958-ACA2-08CF88D97699}"/>
              </a:ext>
            </a:extLst>
          </p:cNvPr>
          <p:cNvSpPr txBox="1"/>
          <p:nvPr/>
        </p:nvSpPr>
        <p:spPr>
          <a:xfrm>
            <a:off x="8009511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3190F2-14E9-46BD-8B65-B1D069DC818E}"/>
              </a:ext>
            </a:extLst>
          </p:cNvPr>
          <p:cNvCxnSpPr/>
          <p:nvPr/>
        </p:nvCxnSpPr>
        <p:spPr>
          <a:xfrm>
            <a:off x="9266111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002437C-376C-472A-992F-F0A6F7C6BA5E}"/>
              </a:ext>
            </a:extLst>
          </p:cNvPr>
          <p:cNvSpPr txBox="1"/>
          <p:nvPr/>
        </p:nvSpPr>
        <p:spPr>
          <a:xfrm>
            <a:off x="9108443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DAF128F-314C-47DD-B147-0688C0713343}"/>
              </a:ext>
            </a:extLst>
          </p:cNvPr>
          <p:cNvCxnSpPr/>
          <p:nvPr/>
        </p:nvCxnSpPr>
        <p:spPr>
          <a:xfrm>
            <a:off x="9013368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99773A9-F31D-4895-8DDF-A92E0964E372}"/>
              </a:ext>
            </a:extLst>
          </p:cNvPr>
          <p:cNvSpPr txBox="1"/>
          <p:nvPr/>
        </p:nvSpPr>
        <p:spPr>
          <a:xfrm>
            <a:off x="8844818" y="5423792"/>
            <a:ext cx="60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0.8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BB9A54-4D5F-47D3-94F7-A6C14ACCD7E6}"/>
              </a:ext>
            </a:extLst>
          </p:cNvPr>
          <p:cNvSpPr txBox="1"/>
          <p:nvPr/>
        </p:nvSpPr>
        <p:spPr>
          <a:xfrm>
            <a:off x="8266834" y="4203564"/>
            <a:ext cx="166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Optimal for arbitrary input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D1F3EE-F7FF-4C44-895D-6C675B611E20}"/>
              </a:ext>
            </a:extLst>
          </p:cNvPr>
          <p:cNvSpPr txBox="1"/>
          <p:nvPr/>
        </p:nvSpPr>
        <p:spPr>
          <a:xfrm>
            <a:off x="9911083" y="515279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L2 loss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70A404-B1FE-4BDC-B847-3A4E3F1E5AC3}"/>
              </a:ext>
            </a:extLst>
          </p:cNvPr>
          <p:cNvSpPr txBox="1"/>
          <p:nvPr/>
        </p:nvSpPr>
        <p:spPr>
          <a:xfrm>
            <a:off x="1687159" y="4261655"/>
            <a:ext cx="120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Optimal for label 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8CD98-C812-4DD4-9264-F4CAC5356511}"/>
              </a:ext>
            </a:extLst>
          </p:cNvPr>
          <p:cNvSpPr txBox="1"/>
          <p:nvPr/>
        </p:nvSpPr>
        <p:spPr>
          <a:xfrm>
            <a:off x="5066759" y="4261655"/>
            <a:ext cx="120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Optimal for label 1</a:t>
            </a:r>
            <a:endParaRPr lang="ko-KR" altLang="en-US" dirty="0"/>
          </a:p>
        </p:txBody>
      </p:sp>
      <p:sp>
        <p:nvSpPr>
          <p:cNvPr id="37" name="화살표: 왼쪽/오른쪽 36">
            <a:extLst>
              <a:ext uri="{FF2B5EF4-FFF2-40B4-BE49-F238E27FC236}">
                <a16:creationId xmlns:a16="http://schemas.microsoft.com/office/drawing/2014/main" id="{B9374692-1208-44FB-A464-612BB6006FFB}"/>
              </a:ext>
            </a:extLst>
          </p:cNvPr>
          <p:cNvSpPr/>
          <p:nvPr/>
        </p:nvSpPr>
        <p:spPr bwMode="auto">
          <a:xfrm>
            <a:off x="3586121" y="5124605"/>
            <a:ext cx="818068" cy="436440"/>
          </a:xfrm>
          <a:prstGeom prst="left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CD6176-8BB4-498A-A648-1F1F1B178576}"/>
              </a:ext>
            </a:extLst>
          </p:cNvPr>
          <p:cNvCxnSpPr/>
          <p:nvPr/>
        </p:nvCxnSpPr>
        <p:spPr>
          <a:xfrm>
            <a:off x="3308365" y="5844728"/>
            <a:ext cx="0" cy="4368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A8B780E-2E39-437B-AA74-E3F5B238848C}"/>
              </a:ext>
            </a:extLst>
          </p:cNvPr>
          <p:cNvSpPr txBox="1"/>
          <p:nvPr/>
        </p:nvSpPr>
        <p:spPr>
          <a:xfrm>
            <a:off x="3150697" y="6337508"/>
            <a:ext cx="4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9E8A2060-82C0-47DA-A696-55F6245017DF}"/>
              </a:ext>
            </a:extLst>
          </p:cNvPr>
          <p:cNvSpPr/>
          <p:nvPr/>
        </p:nvSpPr>
        <p:spPr bwMode="auto">
          <a:xfrm>
            <a:off x="6840670" y="5124602"/>
            <a:ext cx="881121" cy="4364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14680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39ACC-BBDB-4D86-9C09-0A958589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Minibatch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E825A-3ED8-4EC1-831B-CACE542F8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Minibatch</a:t>
            </a:r>
          </a:p>
          <a:p>
            <a:pPr lvl="1"/>
            <a:r>
              <a:rPr lang="ko-KR" altLang="en-US" dirty="0"/>
              <a:t>크기가 커질수록</a:t>
            </a:r>
            <a:endParaRPr lang="en-US" altLang="ko-KR" dirty="0"/>
          </a:p>
          <a:p>
            <a:pPr lvl="2"/>
            <a:r>
              <a:rPr lang="ko-KR" altLang="en-US" dirty="0"/>
              <a:t>안정적인 학습 가능</a:t>
            </a:r>
            <a:endParaRPr lang="en-US" altLang="ko-KR" dirty="0"/>
          </a:p>
          <a:p>
            <a:pPr lvl="2"/>
            <a:r>
              <a:rPr lang="ko-KR" altLang="en-US" dirty="0"/>
              <a:t>학습 시간 대비 효율 감소</a:t>
            </a:r>
            <a:endParaRPr lang="en-US" altLang="ko-KR" dirty="0"/>
          </a:p>
          <a:p>
            <a:pPr lvl="2"/>
            <a:r>
              <a:rPr lang="ko-KR" altLang="en-US" dirty="0"/>
              <a:t>많은 메모리 소모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Torch </a:t>
            </a:r>
            <a:r>
              <a:rPr lang="ko-KR" altLang="en-US" dirty="0"/>
              <a:t>구현 특징</a:t>
            </a:r>
            <a:endParaRPr lang="en-US" altLang="ko-KR" dirty="0"/>
          </a:p>
          <a:p>
            <a:pPr lvl="1"/>
            <a:r>
              <a:rPr lang="ko-KR" altLang="en-US" dirty="0"/>
              <a:t>모듈의 입력으로 들어오는 </a:t>
            </a:r>
            <a:r>
              <a:rPr lang="ko-KR" altLang="en-US" dirty="0" err="1"/>
              <a:t>텐서의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1900FF"/>
                </a:solidFill>
              </a:rPr>
              <a:t>0</a:t>
            </a:r>
            <a:r>
              <a:rPr lang="ko-KR" altLang="en-US" b="1" dirty="0">
                <a:solidFill>
                  <a:srgbClr val="1900FF"/>
                </a:solidFill>
              </a:rPr>
              <a:t>번째 차원은 항상 </a:t>
            </a:r>
            <a:r>
              <a:rPr lang="en-US" altLang="ko-KR" b="1" dirty="0">
                <a:solidFill>
                  <a:srgbClr val="1900FF"/>
                </a:solidFill>
              </a:rPr>
              <a:t>batch size</a:t>
            </a:r>
            <a:r>
              <a:rPr lang="ko-KR" altLang="en-US" b="1" dirty="0">
                <a:solidFill>
                  <a:srgbClr val="1900FF"/>
                </a:solidFill>
              </a:rPr>
              <a:t>를 위해 할당</a:t>
            </a:r>
            <a:endParaRPr lang="en-US" altLang="ko-KR" b="1" dirty="0">
              <a:solidFill>
                <a:srgbClr val="1900FF"/>
              </a:solidFill>
            </a:endParaRPr>
          </a:p>
          <a:p>
            <a:pPr lvl="1"/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는 단순히 연산 횟수이므로</a:t>
            </a:r>
            <a:r>
              <a:rPr lang="en-US" altLang="ko-KR" dirty="0"/>
              <a:t>, </a:t>
            </a:r>
            <a:r>
              <a:rPr lang="ko-KR" altLang="en-US" dirty="0" err="1"/>
              <a:t>입력값은</a:t>
            </a:r>
            <a:r>
              <a:rPr lang="ko-KR" altLang="en-US" dirty="0"/>
              <a:t> 유동적으로 변할 수 있음</a:t>
            </a:r>
            <a:endParaRPr lang="en-US" altLang="ko-KR" dirty="0"/>
          </a:p>
          <a:p>
            <a:pPr lvl="2"/>
            <a:r>
              <a:rPr lang="en-US" altLang="ko-KR" dirty="0"/>
              <a:t>Ex) </a:t>
            </a:r>
            <a:r>
              <a:rPr lang="en-US" altLang="ko-KR" i="1" dirty="0"/>
              <a:t>fc = </a:t>
            </a:r>
            <a:r>
              <a:rPr lang="en-US" altLang="ko-KR" i="1" dirty="0" err="1"/>
              <a:t>nn.Linear</a:t>
            </a:r>
            <a:r>
              <a:rPr lang="en-US" altLang="ko-KR" i="1" dirty="0"/>
              <a:t>(30, 10), </a:t>
            </a:r>
            <a:r>
              <a:rPr lang="en-US" altLang="ko-KR" i="1" dirty="0" err="1"/>
              <a:t>b.shape</a:t>
            </a:r>
            <a:r>
              <a:rPr lang="en-US" altLang="ko-KR" i="1" dirty="0"/>
              <a:t>: [5, 30], </a:t>
            </a:r>
            <a:r>
              <a:rPr lang="en-US" altLang="ko-KR" i="1" dirty="0" err="1"/>
              <a:t>c.shape</a:t>
            </a:r>
            <a:r>
              <a:rPr lang="en-US" altLang="ko-KR" i="1" dirty="0"/>
              <a:t>: [100, 30]</a:t>
            </a:r>
          </a:p>
          <a:p>
            <a:pPr lvl="2"/>
            <a:r>
              <a:rPr lang="en-US" altLang="ko-KR" i="1" dirty="0"/>
              <a:t>fc(b).shape: [5, 10]	fc(c).shape: [100, 30]</a:t>
            </a:r>
            <a:endParaRPr lang="ko-KR" altLang="en-US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4C4440-5FE8-48C8-9FB7-965E8AF5C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3A34F-2BF9-43B3-95C4-0748B79F380C}"/>
              </a:ext>
            </a:extLst>
          </p:cNvPr>
          <p:cNvSpPr txBox="1"/>
          <p:nvPr/>
        </p:nvSpPr>
        <p:spPr>
          <a:xfrm>
            <a:off x="5267325" y="2021840"/>
            <a:ext cx="67315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batch_size</a:t>
            </a:r>
            <a:r>
              <a:rPr lang="en-US" altLang="ko-KR" sz="2000" dirty="0"/>
              <a:t>	: </a:t>
            </a:r>
            <a:r>
              <a:rPr lang="ko-KR" altLang="en-US" sz="2000" dirty="0"/>
              <a:t>한번에 사용할 데이터 수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iterations	: </a:t>
            </a:r>
            <a:r>
              <a:rPr lang="en-US" altLang="ko-KR" sz="2000" dirty="0" err="1"/>
              <a:t>batch_size</a:t>
            </a:r>
            <a:r>
              <a:rPr lang="en-US" altLang="ko-KR" sz="2000" dirty="0"/>
              <a:t> </a:t>
            </a:r>
            <a:r>
              <a:rPr lang="ko-KR" altLang="en-US" sz="2000" dirty="0"/>
              <a:t>단위로 진행한 연산 수</a:t>
            </a:r>
            <a:endParaRPr lang="en-US" altLang="ko-KR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size 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batch_size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* iterations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epoch	: </a:t>
            </a:r>
            <a:r>
              <a:rPr lang="ko-KR" altLang="en-US" sz="2000" dirty="0"/>
              <a:t>전체 </a:t>
            </a:r>
            <a:r>
              <a:rPr lang="en-US" altLang="ko-KR" sz="2000" dirty="0"/>
              <a:t>training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/>
              <a:t>단위로 진행한 연산 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D8337-608E-4AA9-9217-B1D51182A92E}"/>
              </a:ext>
            </a:extLst>
          </p:cNvPr>
          <p:cNvSpPr txBox="1"/>
          <p:nvPr/>
        </p:nvSpPr>
        <p:spPr>
          <a:xfrm>
            <a:off x="3295462" y="612465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C07E2-EF02-4AAE-BA54-51ADB24D17B7}"/>
              </a:ext>
            </a:extLst>
          </p:cNvPr>
          <p:cNvSpPr txBox="1"/>
          <p:nvPr/>
        </p:nvSpPr>
        <p:spPr>
          <a:xfrm>
            <a:off x="3730028" y="612465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6313AA-7A24-4918-8AE7-A31CEA194150}"/>
              </a:ext>
            </a:extLst>
          </p:cNvPr>
          <p:cNvSpPr txBox="1"/>
          <p:nvPr/>
        </p:nvSpPr>
        <p:spPr>
          <a:xfrm>
            <a:off x="6889688" y="612465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F8C91D-D53A-4169-A9FB-708BA59C4EA8}"/>
              </a:ext>
            </a:extLst>
          </p:cNvPr>
          <p:cNvSpPr txBox="1"/>
          <p:nvPr/>
        </p:nvSpPr>
        <p:spPr>
          <a:xfrm>
            <a:off x="7478162" y="612465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5210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3AD6D13-3B8F-465E-AFC0-7072FE44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58F93D-1093-4CD6-90F7-378069F68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73CE5-4617-40E7-96B9-2AF5080756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567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E4110-72C3-450F-A8DB-76205A83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9EE6D-B6C9-4C92-BA25-2939D8F21C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4155FC-02A0-4553-9912-CA654EE95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45"/>
          <a:stretch/>
        </p:blipFill>
        <p:spPr>
          <a:xfrm>
            <a:off x="1084989" y="2143125"/>
            <a:ext cx="4467956" cy="2781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20C3B1-7607-4C7C-8682-C39E0C25D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65" b="3930"/>
          <a:stretch/>
        </p:blipFill>
        <p:spPr>
          <a:xfrm>
            <a:off x="6391275" y="2146598"/>
            <a:ext cx="4467956" cy="277782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6B261E6-B205-4A01-851F-350C6A64DFC6}"/>
              </a:ext>
            </a:extLst>
          </p:cNvPr>
          <p:cNvSpPr/>
          <p:nvPr/>
        </p:nvSpPr>
        <p:spPr bwMode="auto">
          <a:xfrm>
            <a:off x="5138551" y="3019425"/>
            <a:ext cx="1252724" cy="752475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3419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8D3CD-883C-4B52-A27B-7F31C25A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Tips: Neural network playground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28C5E-70D2-405B-AFCF-FF92455A1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TensorFlow neural network playground</a:t>
            </a:r>
          </a:p>
          <a:p>
            <a:pPr lvl="1"/>
            <a:r>
              <a:rPr lang="en-US" altLang="ko-KR" dirty="0">
                <a:hlinkClick r:id="rId2"/>
              </a:rPr>
              <a:t>https://playground.tensorflow.org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Model structure,</a:t>
            </a:r>
            <a:r>
              <a:rPr lang="ko-KR" altLang="en-US" dirty="0"/>
              <a:t> </a:t>
            </a:r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r>
              <a:rPr lang="ko-KR" altLang="en-US" dirty="0"/>
              <a:t> 등을 변경했을 때의 </a:t>
            </a:r>
            <a:r>
              <a:rPr lang="en-US" altLang="ko-KR" dirty="0"/>
              <a:t>effect</a:t>
            </a:r>
            <a:r>
              <a:rPr lang="ko-KR" altLang="en-US" dirty="0"/>
              <a:t>를 시각적으로 확인하고 이해하는데 도움이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3B1F7-5EC6-401A-8824-A36E7DF142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24710B-3E90-4A34-80A3-E107373D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173144"/>
            <a:ext cx="6188392" cy="31361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BF8583-B34A-4658-A181-E987FA0EC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628" y="3173144"/>
            <a:ext cx="1532662" cy="1570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A3D4B-3D76-48AD-80FC-8341C9660660}"/>
              </a:ext>
            </a:extLst>
          </p:cNvPr>
          <p:cNvSpPr txBox="1"/>
          <p:nvPr/>
        </p:nvSpPr>
        <p:spPr>
          <a:xfrm>
            <a:off x="9429750" y="3789040"/>
            <a:ext cx="13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 neurons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8DA90C-7E74-4048-979E-94B44AAE1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629" y="4895909"/>
            <a:ext cx="1532662" cy="1511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4A1DC-6AC5-452F-9D5D-C928B5236878}"/>
              </a:ext>
            </a:extLst>
          </p:cNvPr>
          <p:cNvSpPr txBox="1"/>
          <p:nvPr/>
        </p:nvSpPr>
        <p:spPr>
          <a:xfrm>
            <a:off x="9429750" y="5282301"/>
            <a:ext cx="13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0696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181E-F751-4D1C-874D-7DDEB74B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classification - MNIST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808B70-B0AE-4C88-AB66-E3A9BC96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6275198" cy="5040560"/>
          </a:xfrm>
        </p:spPr>
        <p:txBody>
          <a:bodyPr/>
          <a:lstStyle/>
          <a:p>
            <a:r>
              <a:rPr lang="en-US" altLang="ko-KR" dirty="0"/>
              <a:t>MNIST dataset</a:t>
            </a:r>
          </a:p>
          <a:p>
            <a:pPr lvl="1"/>
            <a:r>
              <a:rPr lang="ko-KR" altLang="en-US" dirty="0"/>
              <a:t>가장 유명한 입문용 데이터셋</a:t>
            </a:r>
            <a:endParaRPr lang="en-US" altLang="ko-KR" dirty="0"/>
          </a:p>
          <a:p>
            <a:pPr lvl="1"/>
            <a:r>
              <a:rPr lang="en-US" altLang="ko-KR" dirty="0"/>
              <a:t>0~9</a:t>
            </a:r>
            <a:r>
              <a:rPr lang="ko-KR" altLang="en-US" dirty="0"/>
              <a:t>까지의 필기체 이미지</a:t>
            </a:r>
            <a:r>
              <a:rPr lang="en-US" altLang="ko-KR" dirty="0"/>
              <a:t>(28 x 28) </a:t>
            </a:r>
          </a:p>
          <a:p>
            <a:pPr lvl="2"/>
            <a:r>
              <a:rPr lang="ko-KR" altLang="en-US" dirty="0"/>
              <a:t>각 이미지에 맞는 숫자</a:t>
            </a:r>
            <a:r>
              <a:rPr lang="en-US" altLang="ko-KR" dirty="0"/>
              <a:t>(label)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Torch </a:t>
            </a:r>
            <a:r>
              <a:rPr lang="en-US" altLang="ko-KR" dirty="0" err="1"/>
              <a:t>mnist</a:t>
            </a:r>
            <a:endParaRPr lang="en-US" altLang="ko-KR" dirty="0"/>
          </a:p>
          <a:p>
            <a:pPr lvl="1"/>
            <a:r>
              <a:rPr lang="en-US" altLang="ko-KR" dirty="0" err="1"/>
              <a:t>torchvision.datasets</a:t>
            </a:r>
            <a:r>
              <a:rPr lang="ko-KR" altLang="en-US" dirty="0"/>
              <a:t>에 여러 유명한 기본 데이터셋이 미리 구현되어 있음</a:t>
            </a:r>
            <a:endParaRPr lang="en-US" altLang="ko-KR" dirty="0"/>
          </a:p>
          <a:p>
            <a:pPr lvl="2"/>
            <a:r>
              <a:rPr lang="en-US" altLang="ko-KR" sz="2000" dirty="0">
                <a:hlinkClick r:id="rId2"/>
              </a:rPr>
              <a:t>https://pytorch.org/docs/stable/torchvision/datasets.html</a:t>
            </a:r>
            <a:endParaRPr lang="en-US" altLang="ko-KR" sz="2000" i="1" dirty="0"/>
          </a:p>
          <a:p>
            <a:pPr lvl="2"/>
            <a:endParaRPr lang="ko-KR" altLang="en-US" sz="20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3BF48-6D4D-427B-A221-A6C20B9B1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050" name="Picture 2" descr="mnist dataset에 대한 이미지 검색결과">
            <a:extLst>
              <a:ext uri="{FF2B5EF4-FFF2-40B4-BE49-F238E27FC236}">
                <a16:creationId xmlns:a16="http://schemas.microsoft.com/office/drawing/2014/main" id="{0599F248-4FC9-441D-98A7-D43F04A19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49" y="990600"/>
            <a:ext cx="4848225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6731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6D29C-36B9-4A29-913C-A7EC01D3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dataset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5C29F-F23F-4C52-B47D-A316F7974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Loading dataset</a:t>
            </a:r>
          </a:p>
          <a:p>
            <a:pPr lvl="1"/>
            <a:r>
              <a:rPr lang="en-US" altLang="ko-KR" dirty="0"/>
              <a:t>Import</a:t>
            </a:r>
            <a:r>
              <a:rPr lang="en-US" altLang="ko-KR" dirty="0">
                <a:solidFill>
                  <a:srgbClr val="1900FF"/>
                </a:solidFill>
              </a:rPr>
              <a:t>: </a:t>
            </a:r>
            <a:r>
              <a:rPr lang="en-US" altLang="ko-KR" i="1" dirty="0">
                <a:solidFill>
                  <a:srgbClr val="1900FF"/>
                </a:solidFill>
              </a:rPr>
              <a:t>from </a:t>
            </a:r>
            <a:r>
              <a:rPr lang="en-US" altLang="ko-KR" i="1" dirty="0" err="1">
                <a:solidFill>
                  <a:srgbClr val="1900FF"/>
                </a:solidFill>
              </a:rPr>
              <a:t>torchvision.datasets</a:t>
            </a:r>
            <a:r>
              <a:rPr lang="en-US" altLang="ko-KR" i="1" dirty="0">
                <a:solidFill>
                  <a:srgbClr val="1900FF"/>
                </a:solidFill>
              </a:rPr>
              <a:t> import MNIST</a:t>
            </a:r>
          </a:p>
          <a:p>
            <a:pPr lvl="1"/>
            <a:r>
              <a:rPr lang="en-US" altLang="ko-KR" dirty="0"/>
              <a:t>MNIST(</a:t>
            </a:r>
            <a:r>
              <a:rPr lang="en-US" altLang="ko-KR" i="1" dirty="0"/>
              <a:t>root, train, transform, download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>
                <a:solidFill>
                  <a:srgbClr val="1900FF"/>
                </a:solidFill>
              </a:rPr>
              <a:t>root</a:t>
            </a:r>
            <a:r>
              <a:rPr lang="en-US" altLang="ko-KR" dirty="0"/>
              <a:t>: </a:t>
            </a:r>
            <a:r>
              <a:rPr lang="ko-KR" altLang="en-US" dirty="0"/>
              <a:t>데이터셋이 저장된</a:t>
            </a:r>
            <a:r>
              <a:rPr lang="en-US" altLang="ko-KR" dirty="0"/>
              <a:t>(</a:t>
            </a:r>
            <a:r>
              <a:rPr lang="ko-KR" altLang="en-US" dirty="0"/>
              <a:t>저장할</a:t>
            </a:r>
            <a:r>
              <a:rPr lang="en-US" altLang="ko-KR" dirty="0"/>
              <a:t>) </a:t>
            </a:r>
            <a:r>
              <a:rPr lang="ko-KR" altLang="en-US" dirty="0"/>
              <a:t>루트 경로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1900FF"/>
                </a:solidFill>
              </a:rPr>
              <a:t>train</a:t>
            </a:r>
            <a:r>
              <a:rPr lang="en-US" altLang="ko-KR" dirty="0"/>
              <a:t>: True</a:t>
            </a:r>
            <a:r>
              <a:rPr lang="ko-KR" altLang="en-US" dirty="0"/>
              <a:t>일 때 학습 데이터셋을</a:t>
            </a:r>
            <a:r>
              <a:rPr lang="en-US" altLang="ko-KR" dirty="0"/>
              <a:t>, False</a:t>
            </a:r>
            <a:r>
              <a:rPr lang="ko-KR" altLang="en-US" dirty="0"/>
              <a:t>일 때 테스트 데이터셋을 반환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1900FF"/>
                </a:solidFill>
              </a:rPr>
              <a:t>transform</a:t>
            </a:r>
            <a:r>
              <a:rPr lang="en-US" altLang="ko-KR" dirty="0"/>
              <a:t>: </a:t>
            </a:r>
            <a:r>
              <a:rPr lang="ko-KR" altLang="en-US" dirty="0"/>
              <a:t>원본 이미지를 변환시키는 </a:t>
            </a:r>
            <a:r>
              <a:rPr lang="ko-KR" altLang="en-US" dirty="0" err="1"/>
              <a:t>전처리</a:t>
            </a:r>
            <a:r>
              <a:rPr lang="ko-KR" altLang="en-US" dirty="0"/>
              <a:t> 과정</a:t>
            </a:r>
            <a:endParaRPr lang="en-US" altLang="ko-KR" dirty="0"/>
          </a:p>
          <a:p>
            <a:pPr lvl="3"/>
            <a:r>
              <a:rPr lang="ko-KR" altLang="en-US" dirty="0"/>
              <a:t>여기서는 이미지를 </a:t>
            </a:r>
            <a:r>
              <a:rPr lang="en-US" altLang="ko-KR" dirty="0"/>
              <a:t>tensor</a:t>
            </a:r>
            <a:r>
              <a:rPr lang="ko-KR" altLang="en-US" dirty="0"/>
              <a:t>로만 바꿔주는 </a:t>
            </a:r>
            <a:r>
              <a:rPr lang="en-US" altLang="ko-KR" dirty="0" err="1"/>
              <a:t>ToTensor</a:t>
            </a:r>
            <a:r>
              <a:rPr lang="en-US" altLang="ko-KR" dirty="0"/>
              <a:t>() </a:t>
            </a:r>
            <a:r>
              <a:rPr lang="ko-KR" altLang="en-US" dirty="0"/>
              <a:t>함수만 사용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1900FF"/>
                </a:solidFill>
              </a:rPr>
              <a:t>download</a:t>
            </a:r>
            <a:r>
              <a:rPr lang="en-US" altLang="ko-KR" dirty="0"/>
              <a:t>: True</a:t>
            </a:r>
            <a:r>
              <a:rPr lang="ko-KR" altLang="en-US" dirty="0"/>
              <a:t>일 때 </a:t>
            </a:r>
            <a:r>
              <a:rPr lang="en-US" altLang="ko-KR" dirty="0"/>
              <a:t>root </a:t>
            </a:r>
            <a:r>
              <a:rPr lang="ko-KR" altLang="en-US" dirty="0"/>
              <a:t>경로에 데이터셋이 없으면 직접 다운로드함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86F2-271C-4314-8D5F-E41DA3634E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DC7C08-E9A5-4604-BA44-343FBF44A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22" y="5021535"/>
            <a:ext cx="9912400" cy="12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6005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CC9A4-78B0-41B8-8388-6007C51F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classifier implementation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9AB49-D1F4-4BD6-95CD-B16BF9D39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Simple modification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CA42E2-B486-49EB-83D3-54A184135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973AFC-78E7-434A-9667-1024BAC2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2293615"/>
            <a:ext cx="5021224" cy="2990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8CAFFF-123F-4D7A-AE07-54940D941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7127"/>
            <a:ext cx="5462002" cy="5610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7FD4-81D1-4D08-B648-1A1BBFCA8645}"/>
              </a:ext>
            </a:extLst>
          </p:cNvPr>
          <p:cNvSpPr/>
          <p:nvPr/>
        </p:nvSpPr>
        <p:spPr bwMode="auto">
          <a:xfrm>
            <a:off x="1336874" y="3171825"/>
            <a:ext cx="3444676" cy="21907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5B70A3-C392-4AF0-A5AB-B37B865BFC02}"/>
              </a:ext>
            </a:extLst>
          </p:cNvPr>
          <p:cNvSpPr/>
          <p:nvPr/>
        </p:nvSpPr>
        <p:spPr bwMode="auto">
          <a:xfrm>
            <a:off x="1297861" y="4415755"/>
            <a:ext cx="1531064" cy="21907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F1831C-10E7-4C49-BAC8-838BE7A2FF52}"/>
              </a:ext>
            </a:extLst>
          </p:cNvPr>
          <p:cNvSpPr/>
          <p:nvPr/>
        </p:nvSpPr>
        <p:spPr bwMode="auto">
          <a:xfrm>
            <a:off x="6374685" y="2024980"/>
            <a:ext cx="1959689" cy="17529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 fontScale="92500" lnSpcReduction="20000"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DBBD78-01EF-47D7-99E7-AF7FA5AD7AE9}"/>
              </a:ext>
            </a:extLst>
          </p:cNvPr>
          <p:cNvSpPr/>
          <p:nvPr/>
        </p:nvSpPr>
        <p:spPr bwMode="auto">
          <a:xfrm>
            <a:off x="6784260" y="2906799"/>
            <a:ext cx="2416890" cy="169776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 fontScale="92500" lnSpcReduction="20000"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53C0D9-FAA8-49CE-B37C-3630478B8AE2}"/>
              </a:ext>
            </a:extLst>
          </p:cNvPr>
          <p:cNvSpPr/>
          <p:nvPr/>
        </p:nvSpPr>
        <p:spPr bwMode="auto">
          <a:xfrm>
            <a:off x="6365159" y="5039360"/>
            <a:ext cx="5141041" cy="55181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9BDC7C-F3DD-42AE-AAC5-05C3B65F1E4D}"/>
              </a:ext>
            </a:extLst>
          </p:cNvPr>
          <p:cNvSpPr/>
          <p:nvPr/>
        </p:nvSpPr>
        <p:spPr bwMode="auto">
          <a:xfrm>
            <a:off x="6549907" y="3776160"/>
            <a:ext cx="3701534" cy="117176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345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CC9A4-78B0-41B8-8388-6007C51F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training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9AB49-D1F4-4BD6-95CD-B16BF9D39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Simple modifications</a:t>
            </a:r>
          </a:p>
          <a:p>
            <a:pPr lvl="1"/>
            <a:r>
              <a:rPr lang="en-US" altLang="ko-KR" dirty="0"/>
              <a:t>Batch normalization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function:</a:t>
            </a:r>
            <a:r>
              <a:rPr lang="ko-KR" altLang="en-US" dirty="0"/>
              <a:t> </a:t>
            </a:r>
            <a:r>
              <a:rPr lang="en-US" altLang="ko-KR" dirty="0"/>
              <a:t>L2 loss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en-US" altLang="ko-KR" dirty="0"/>
              <a:t>cross entropy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전처리</a:t>
            </a:r>
            <a:r>
              <a:rPr lang="en-US" altLang="ko-KR" dirty="0"/>
              <a:t>: 2d tensor</a:t>
            </a:r>
            <a:r>
              <a:rPr lang="ko-KR" altLang="en-US" dirty="0"/>
              <a:t>인 </a:t>
            </a: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1d tensor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Model saving / loading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Validation</a:t>
            </a:r>
            <a:r>
              <a:rPr lang="ko-KR" altLang="en-US" dirty="0"/>
              <a:t> 과정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CA42E2-B486-49EB-83D3-54A184135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744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C16FD-9CFD-4A3C-AEC1-4F86ED1A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B9B7EC0-8D8C-422D-BBC1-C77F38B5E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40" y="1268760"/>
                <a:ext cx="11480800" cy="532859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Batch normalization</a:t>
                </a:r>
              </a:p>
              <a:p>
                <a:pPr lvl="1"/>
                <a:r>
                  <a:rPr lang="ko-KR" altLang="en-US" dirty="0"/>
                  <a:t>최근 가장 널리 쓰이는 </a:t>
                </a:r>
                <a:r>
                  <a:rPr lang="en-US" altLang="ko-KR" dirty="0"/>
                  <a:t>regularization </a:t>
                </a:r>
                <a:r>
                  <a:rPr lang="ko-KR" altLang="en-US" dirty="0"/>
                  <a:t>기법</a:t>
                </a:r>
                <a:endParaRPr lang="en-US" altLang="ko-KR" dirty="0"/>
              </a:p>
              <a:p>
                <a:pPr lvl="2"/>
                <a:r>
                  <a:rPr lang="en-US" altLang="ko-KR" dirty="0">
                    <a:hlinkClick r:id="rId2"/>
                  </a:rPr>
                  <a:t>https://arxiv.org/abs/1502.03167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Batch</a:t>
                </a:r>
                <a:r>
                  <a:rPr lang="ko-KR" altLang="en-US" dirty="0"/>
                  <a:t>로 들어오는 입력을 정규분포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로 표준화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: learning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parameter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B9B7EC0-8D8C-422D-BBC1-C77F38B5E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40" y="1268760"/>
                <a:ext cx="11480800" cy="5328592"/>
              </a:xfrm>
              <a:blipFill>
                <a:blip r:embed="rId3"/>
                <a:stretch>
                  <a:fillRect l="-478" t="-19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6510E4-3DDD-4ED2-B2D3-0A8B035034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1026" name="Picture 2" descr="BN1">
            <a:extLst>
              <a:ext uri="{FF2B5EF4-FFF2-40B4-BE49-F238E27FC236}">
                <a16:creationId xmlns:a16="http://schemas.microsoft.com/office/drawing/2014/main" id="{2CBE68B2-7983-46FC-8906-D716C2487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38" y="2619626"/>
            <a:ext cx="3673793" cy="263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1558890-F15D-4625-BE8F-97B51910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31" y="2619626"/>
            <a:ext cx="5463431" cy="263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2ECA13-2078-45CB-B8C0-1794BCB87C9E}"/>
              </a:ext>
            </a:extLst>
          </p:cNvPr>
          <p:cNvSpPr txBox="1"/>
          <p:nvPr/>
        </p:nvSpPr>
        <p:spPr>
          <a:xfrm>
            <a:off x="8937521" y="5179371"/>
            <a:ext cx="2731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i="1" dirty="0">
                <a:hlinkClick r:id="rId6"/>
              </a:rPr>
              <a:t>http://mohammadpz.github.io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536357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CC0FC-9A02-432C-AD95-97072CCF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43558-432F-4ED7-9800-10BD44447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6143943" cy="5040560"/>
          </a:xfrm>
        </p:spPr>
        <p:txBody>
          <a:bodyPr/>
          <a:lstStyle/>
          <a:p>
            <a:r>
              <a:rPr lang="en-US" altLang="ko-KR" dirty="0"/>
              <a:t>Regularization effect</a:t>
            </a:r>
          </a:p>
          <a:p>
            <a:pPr lvl="1"/>
            <a:r>
              <a:rPr lang="ko-KR" altLang="en-US" dirty="0"/>
              <a:t>다항식의 예시에서</a:t>
            </a:r>
            <a:r>
              <a:rPr lang="en-US" altLang="ko-KR" dirty="0"/>
              <a:t>, </a:t>
            </a:r>
            <a:r>
              <a:rPr lang="ko-KR" altLang="en-US" dirty="0"/>
              <a:t>과하게 요동치는 그래프는 다항식의 계수가 큰 값</a:t>
            </a:r>
            <a:r>
              <a:rPr lang="en-US" altLang="ko-KR" dirty="0"/>
              <a:t>, </a:t>
            </a:r>
            <a:r>
              <a:rPr lang="ko-KR" altLang="en-US" dirty="0"/>
              <a:t>큰 분산을 가지는 경우에 발생</a:t>
            </a:r>
            <a:endParaRPr lang="en-US" altLang="ko-KR" dirty="0"/>
          </a:p>
          <a:p>
            <a:pPr lvl="1"/>
            <a:r>
              <a:rPr lang="en-US" altLang="ko-KR" dirty="0"/>
              <a:t>Training data</a:t>
            </a:r>
            <a:r>
              <a:rPr lang="ko-KR" altLang="en-US" dirty="0"/>
              <a:t>의 </a:t>
            </a:r>
            <a:r>
              <a:rPr lang="en-US" altLang="ko-KR" dirty="0"/>
              <a:t>noise</a:t>
            </a:r>
            <a:r>
              <a:rPr lang="ko-KR" altLang="en-US" dirty="0"/>
              <a:t>값까지 모두 학습</a:t>
            </a:r>
            <a:endParaRPr lang="en-US" altLang="ko-KR" dirty="0"/>
          </a:p>
          <a:p>
            <a:pPr lvl="2"/>
            <a:r>
              <a:rPr lang="en-US" altLang="ko-KR" dirty="0"/>
              <a:t>Noise</a:t>
            </a:r>
            <a:r>
              <a:rPr lang="ko-KR" altLang="en-US" dirty="0"/>
              <a:t>가 바뀐 </a:t>
            </a:r>
            <a:r>
              <a:rPr lang="en-US" altLang="ko-KR" dirty="0"/>
              <a:t>test data</a:t>
            </a:r>
            <a:r>
              <a:rPr lang="ko-KR" altLang="en-US" dirty="0"/>
              <a:t>에서 성능이 낮아지게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Regularizer</a:t>
            </a:r>
            <a:r>
              <a:rPr lang="en-US" altLang="ko-KR" dirty="0"/>
              <a:t>: coefficient</a:t>
            </a:r>
            <a:r>
              <a:rPr lang="ko-KR" altLang="en-US" dirty="0"/>
              <a:t>의 값의 범위를 </a:t>
            </a:r>
            <a:r>
              <a:rPr lang="ko-KR" altLang="en-US" dirty="0" err="1"/>
              <a:t>제한시켜</a:t>
            </a:r>
            <a:r>
              <a:rPr lang="ko-KR" altLang="en-US" dirty="0"/>
              <a:t> </a:t>
            </a:r>
            <a:r>
              <a:rPr lang="en-US" altLang="ko-KR" dirty="0"/>
              <a:t>overfitting </a:t>
            </a:r>
            <a:r>
              <a:rPr lang="ko-KR" altLang="en-US" dirty="0"/>
              <a:t>방지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0DBB02-FA87-4AC9-B0C1-5B348C3919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050" name="Picture 2" descr="regularization deep learning에 대한 이미지 검색결과">
            <a:extLst>
              <a:ext uri="{FF2B5EF4-FFF2-40B4-BE49-F238E27FC236}">
                <a16:creationId xmlns:a16="http://schemas.microsoft.com/office/drawing/2014/main" id="{0C39E4D6-837E-405B-8EFD-A942013B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83" y="1474470"/>
            <a:ext cx="4898854" cy="23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8099C-0712-4B09-9B34-31C0F5BA8A70}"/>
              </a:ext>
            </a:extLst>
          </p:cNvPr>
          <p:cNvSpPr txBox="1"/>
          <p:nvPr/>
        </p:nvSpPr>
        <p:spPr>
          <a:xfrm>
            <a:off x="6489383" y="3840480"/>
            <a:ext cx="4606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</a:t>
            </a:r>
            <a:r>
              <a:rPr lang="en-US" altLang="ko-KR" sz="1000" dirty="0">
                <a:hlinkClick r:id="rId3"/>
              </a:rPr>
              <a:t>https://m.blog.naver.com/</a:t>
            </a:r>
            <a:r>
              <a:rPr lang="en-US" altLang="ko-KR" sz="1000" dirty="0" err="1">
                <a:hlinkClick r:id="rId3"/>
              </a:rPr>
              <a:t>laonple</a:t>
            </a:r>
            <a:r>
              <a:rPr lang="en-US" altLang="ko-KR" sz="1000" dirty="0">
                <a:hlinkClick r:id="rId3"/>
              </a:rPr>
              <a:t>/220527647084</a:t>
            </a:r>
            <a:endParaRPr lang="ko-KR" altLang="en-US" sz="1000" dirty="0"/>
          </a:p>
        </p:txBody>
      </p:sp>
      <p:pic>
        <p:nvPicPr>
          <p:cNvPr id="2052" name="Picture 4" descr="regularization deep learning에 대한 이미지 검색결과">
            <a:extLst>
              <a:ext uri="{FF2B5EF4-FFF2-40B4-BE49-F238E27FC236}">
                <a16:creationId xmlns:a16="http://schemas.microsoft.com/office/drawing/2014/main" id="{AFDCB9CF-7174-480B-8A4B-EF233D50A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83" y="4189663"/>
            <a:ext cx="5158740" cy="21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18A25B-E153-44DF-B3B2-FCF97D3925D5}"/>
              </a:ext>
            </a:extLst>
          </p:cNvPr>
          <p:cNvSpPr txBox="1"/>
          <p:nvPr/>
        </p:nvSpPr>
        <p:spPr>
          <a:xfrm>
            <a:off x="6489383" y="6330225"/>
            <a:ext cx="460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5"/>
              </a:rPr>
              <a:t>https://medium.com/analytics-vidhya/regularization-in-machine-learning-and-deep-learning-f5fa06a3e58a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268148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00334-181D-47C4-A74A-62C7AFEA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saving &amp; loading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E581C-40C9-4C04-BC7D-0B8C8AAF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가지 저장 방법</a:t>
            </a:r>
            <a:endParaRPr lang="en-US" altLang="ko-KR" dirty="0"/>
          </a:p>
          <a:p>
            <a:pPr lvl="1"/>
            <a:r>
              <a:rPr lang="ko-KR" altLang="en-US" dirty="0"/>
              <a:t>모델 전체</a:t>
            </a:r>
            <a:r>
              <a:rPr lang="en-US" altLang="ko-KR" dirty="0"/>
              <a:t>(serialized object)</a:t>
            </a:r>
            <a:r>
              <a:rPr lang="ko-KR" altLang="en-US" dirty="0"/>
              <a:t>를 디스크에 저장</a:t>
            </a:r>
            <a:endParaRPr lang="en-US" altLang="ko-KR" dirty="0"/>
          </a:p>
          <a:p>
            <a:pPr lvl="2"/>
            <a:r>
              <a:rPr lang="en-US" altLang="ko-KR" dirty="0"/>
              <a:t>Save: </a:t>
            </a:r>
            <a:r>
              <a:rPr lang="en-US" altLang="ko-KR" dirty="0" err="1"/>
              <a:t>torch.save</a:t>
            </a:r>
            <a:r>
              <a:rPr lang="en-US" altLang="ko-KR" dirty="0"/>
              <a:t>(</a:t>
            </a:r>
            <a:r>
              <a:rPr lang="en-US" altLang="ko-KR" i="1" dirty="0">
                <a:solidFill>
                  <a:srgbClr val="1900FF"/>
                </a:solidFill>
              </a:rPr>
              <a:t>model, </a:t>
            </a:r>
            <a:r>
              <a:rPr lang="en-US" altLang="ko-KR" i="1" dirty="0" err="1">
                <a:solidFill>
                  <a:srgbClr val="1900FF"/>
                </a:solidFill>
              </a:rPr>
              <a:t>dir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Load: </a:t>
            </a:r>
            <a:r>
              <a:rPr lang="en-US" altLang="ko-KR" dirty="0" err="1"/>
              <a:t>torch.load</a:t>
            </a:r>
            <a:r>
              <a:rPr lang="en-US" altLang="ko-KR" dirty="0"/>
              <a:t>(</a:t>
            </a:r>
            <a:r>
              <a:rPr lang="en-US" altLang="ko-KR" i="1" dirty="0" err="1">
                <a:solidFill>
                  <a:srgbClr val="1900FF"/>
                </a:solidFill>
              </a:rPr>
              <a:t>dir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학습된 </a:t>
            </a:r>
            <a:r>
              <a:rPr lang="ko-KR" altLang="en-US" dirty="0" err="1"/>
              <a:t>파라메터만을</a:t>
            </a:r>
            <a:r>
              <a:rPr lang="ko-KR" altLang="en-US" dirty="0"/>
              <a:t> 디스크에 저장 </a:t>
            </a:r>
            <a:r>
              <a:rPr lang="en-US" altLang="ko-KR" dirty="0"/>
              <a:t>(recommended)</a:t>
            </a:r>
          </a:p>
          <a:p>
            <a:pPr lvl="2"/>
            <a:r>
              <a:rPr lang="ko-KR" altLang="en-US" dirty="0"/>
              <a:t>대상</a:t>
            </a:r>
            <a:r>
              <a:rPr lang="en-US" altLang="ko-KR" dirty="0"/>
              <a:t>: </a:t>
            </a:r>
            <a:r>
              <a:rPr lang="en-US" altLang="ko-KR" dirty="0" err="1"/>
              <a:t>model.state_dict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Save: </a:t>
            </a:r>
            <a:r>
              <a:rPr lang="en-US" altLang="ko-KR" dirty="0" err="1"/>
              <a:t>torch.save</a:t>
            </a:r>
            <a:r>
              <a:rPr lang="en-US" altLang="ko-KR" dirty="0"/>
              <a:t>(</a:t>
            </a:r>
            <a:r>
              <a:rPr lang="en-US" altLang="ko-KR" i="1" dirty="0" err="1">
                <a:solidFill>
                  <a:srgbClr val="1900FF"/>
                </a:solidFill>
              </a:rPr>
              <a:t>model.state_dict</a:t>
            </a:r>
            <a:r>
              <a:rPr lang="en-US" altLang="ko-KR" i="1" dirty="0">
                <a:solidFill>
                  <a:srgbClr val="1900FF"/>
                </a:solidFill>
              </a:rPr>
              <a:t>()</a:t>
            </a:r>
            <a:r>
              <a:rPr lang="en-US" altLang="ko-KR" dirty="0">
                <a:solidFill>
                  <a:srgbClr val="1900FF"/>
                </a:solidFill>
              </a:rPr>
              <a:t>, </a:t>
            </a:r>
            <a:r>
              <a:rPr lang="en-US" altLang="ko-KR" i="1" dirty="0" err="1">
                <a:solidFill>
                  <a:srgbClr val="1900FF"/>
                </a:solidFill>
              </a:rPr>
              <a:t>dir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Load: </a:t>
            </a:r>
            <a:r>
              <a:rPr lang="en-US" altLang="ko-KR" dirty="0" err="1"/>
              <a:t>model.load_state_dict</a:t>
            </a:r>
            <a:r>
              <a:rPr lang="en-US" altLang="ko-KR" dirty="0"/>
              <a:t>(</a:t>
            </a:r>
            <a:r>
              <a:rPr lang="en-US" altLang="ko-KR" i="1" dirty="0" err="1">
                <a:solidFill>
                  <a:srgbClr val="1900FF"/>
                </a:solidFill>
              </a:rPr>
              <a:t>torch.load</a:t>
            </a:r>
            <a:r>
              <a:rPr lang="en-US" altLang="ko-KR" i="1" dirty="0">
                <a:solidFill>
                  <a:srgbClr val="1900FF"/>
                </a:solidFill>
              </a:rPr>
              <a:t>(</a:t>
            </a:r>
            <a:r>
              <a:rPr lang="en-US" altLang="ko-KR" i="1" dirty="0" err="1">
                <a:solidFill>
                  <a:srgbClr val="1900FF"/>
                </a:solidFill>
              </a:rPr>
              <a:t>dir</a:t>
            </a:r>
            <a:r>
              <a:rPr lang="en-US" altLang="ko-KR" i="1" dirty="0">
                <a:solidFill>
                  <a:srgbClr val="1900FF"/>
                </a:solidFill>
              </a:rPr>
              <a:t>)</a:t>
            </a:r>
            <a:r>
              <a:rPr lang="en-US" altLang="ko-KR" i="1" dirty="0"/>
              <a:t>)</a:t>
            </a:r>
          </a:p>
          <a:p>
            <a:pPr lvl="3"/>
            <a:r>
              <a:rPr lang="ko-KR" altLang="en-US" dirty="0"/>
              <a:t>로딩 대상으로 지정할 </a:t>
            </a:r>
            <a:r>
              <a:rPr lang="en-US" altLang="ko-KR" dirty="0"/>
              <a:t>model</a:t>
            </a:r>
            <a:r>
              <a:rPr lang="ko-KR" altLang="en-US" dirty="0"/>
              <a:t>과</a:t>
            </a:r>
            <a:r>
              <a:rPr lang="en-US" altLang="ko-KR" dirty="0"/>
              <a:t>, </a:t>
            </a:r>
            <a:r>
              <a:rPr lang="ko-KR" altLang="en-US" dirty="0" err="1"/>
              <a:t>로딩할</a:t>
            </a:r>
            <a:r>
              <a:rPr lang="ko-KR" altLang="en-US" dirty="0"/>
              <a:t> </a:t>
            </a:r>
            <a:r>
              <a:rPr lang="en-US" altLang="ko-KR" dirty="0" err="1"/>
              <a:t>state_dict</a:t>
            </a:r>
            <a:r>
              <a:rPr lang="ko-KR" altLang="en-US" dirty="0"/>
              <a:t>의 구조는 동일해야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06675-52C1-4C98-B37E-EC6C0F64AA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27156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F0C67-A700-4757-931C-FB3D741A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Validation 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6FB3A-9C6B-47DF-90C4-B9034C269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Validation </a:t>
            </a:r>
            <a:r>
              <a:rPr lang="ko-KR" altLang="en-US" dirty="0"/>
              <a:t>과정</a:t>
            </a:r>
            <a:endParaRPr lang="en-US" altLang="ko-KR" dirty="0"/>
          </a:p>
          <a:p>
            <a:pPr lvl="1"/>
            <a:r>
              <a:rPr lang="ko-KR" altLang="en-US" dirty="0"/>
              <a:t>보통 학습 기간을 지나치게 오래 두면 </a:t>
            </a:r>
            <a:r>
              <a:rPr lang="en-US" altLang="ko-KR" dirty="0"/>
              <a:t>overfitting </a:t>
            </a:r>
            <a:r>
              <a:rPr lang="ko-KR" altLang="en-US" dirty="0"/>
              <a:t>등의 문제가 발생</a:t>
            </a:r>
            <a:endParaRPr lang="en-US" altLang="ko-KR" dirty="0"/>
          </a:p>
          <a:p>
            <a:pPr lvl="1"/>
            <a:r>
              <a:rPr lang="en-US" altLang="ko-KR" dirty="0"/>
              <a:t>Test set</a:t>
            </a:r>
            <a:r>
              <a:rPr lang="ko-KR" altLang="en-US" dirty="0"/>
              <a:t>은 모델의 최종 평가만을 위한 데이터셋</a:t>
            </a:r>
            <a:r>
              <a:rPr lang="en-US" altLang="ko-KR" dirty="0"/>
              <a:t>, </a:t>
            </a:r>
            <a:r>
              <a:rPr lang="ko-KR" altLang="en-US" dirty="0"/>
              <a:t>학습 과정에 관여해선 안됨</a:t>
            </a:r>
            <a:endParaRPr lang="en-US" altLang="ko-KR" dirty="0"/>
          </a:p>
          <a:p>
            <a:pPr lvl="1"/>
            <a:r>
              <a:rPr lang="ko-KR" altLang="en-US" dirty="0"/>
              <a:t>학습하지 않은 데이터에 대한 성능평가가 필요하므로</a:t>
            </a:r>
            <a:r>
              <a:rPr lang="en-US" altLang="ko-KR" dirty="0"/>
              <a:t>, training set </a:t>
            </a:r>
            <a:r>
              <a:rPr lang="ko-KR" altLang="en-US" dirty="0"/>
              <a:t>역시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별개의 </a:t>
            </a:r>
            <a:r>
              <a:rPr lang="ko-KR" altLang="en-US" dirty="0" err="1"/>
              <a:t>데이터셋인</a:t>
            </a:r>
            <a:r>
              <a:rPr lang="ko-KR" altLang="en-US" dirty="0"/>
              <a:t> </a:t>
            </a:r>
            <a:r>
              <a:rPr lang="en-US" altLang="ko-KR" dirty="0"/>
              <a:t>validation set</a:t>
            </a:r>
            <a:r>
              <a:rPr lang="ko-KR" altLang="en-US" dirty="0"/>
              <a:t>을 둠</a:t>
            </a:r>
            <a:endParaRPr lang="en-US" altLang="ko-KR" dirty="0"/>
          </a:p>
          <a:p>
            <a:pPr lvl="2"/>
            <a:r>
              <a:rPr lang="en-US" altLang="ko-KR" dirty="0"/>
              <a:t>Validation set</a:t>
            </a:r>
            <a:r>
              <a:rPr lang="ko-KR" altLang="en-US" dirty="0"/>
              <a:t>의 성능이 떨어지면 </a:t>
            </a:r>
            <a:r>
              <a:rPr lang="en-US" altLang="ko-KR" dirty="0"/>
              <a:t>overfitting 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→</a:t>
            </a:r>
            <a:r>
              <a:rPr lang="en-US" altLang="ko-KR" dirty="0"/>
              <a:t> </a:t>
            </a:r>
            <a:r>
              <a:rPr lang="ko-KR" altLang="en-US" dirty="0"/>
              <a:t>학습 중단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97FB04-1F51-41B2-A226-3A4DECFBC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074" name="Picture 2" descr="https://t1.daumcdn.net/cfile/tistory/9951E5445AAE1BE025">
            <a:extLst>
              <a:ext uri="{FF2B5EF4-FFF2-40B4-BE49-F238E27FC236}">
                <a16:creationId xmlns:a16="http://schemas.microsoft.com/office/drawing/2014/main" id="{64DA9E66-03F0-4363-B8F2-E6BD4E514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4178002"/>
            <a:ext cx="78105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7592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52400"/>
            <a:ext cx="11493925" cy="972344"/>
          </a:xfrm>
        </p:spPr>
        <p:txBody>
          <a:bodyPr/>
          <a:lstStyle/>
          <a:p>
            <a:r>
              <a:rPr lang="en-US" altLang="ko-KR" dirty="0"/>
              <a:t>Logic Gate Example (Prev.)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A234A2-1963-41B1-A953-5A5C32514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Single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Perceptron </a:t>
                </a:r>
                <a:r>
                  <a:rPr lang="en-US" altLang="ko-KR" dirty="0" err="1"/>
                  <a:t>Seperator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단일 </a:t>
                </a:r>
                <a:r>
                  <a:rPr lang="ko-KR" altLang="en-US" dirty="0" err="1"/>
                  <a:t>퍼셉트론만으로는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XOR</a:t>
                </a:r>
                <a:r>
                  <a:rPr lang="ko-KR" altLang="en-US" dirty="0"/>
                  <a:t>에 해당하는 함수를 근사할 수 없음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ko-KR" altLang="en-US" dirty="0"/>
                  <a:t> 평면상의 </a:t>
                </a:r>
                <a:r>
                  <a:rPr lang="en-US" altLang="ko-KR" dirty="0"/>
                  <a:t>halfplane</a:t>
                </a:r>
              </a:p>
              <a:p>
                <a:pPr lvl="1"/>
                <a:r>
                  <a:rPr lang="ko-KR" altLang="en-US" dirty="0"/>
                  <a:t>파라메터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를 아무리 최적화해도 결과는 </a:t>
                </a:r>
                <a:r>
                  <a:rPr lang="en-US" altLang="ko-KR" dirty="0"/>
                  <a:t>halfplane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ko-KR" altLang="en-US" dirty="0"/>
                  <a:t> 함수 구조 자체를 바꿔줘야 해결 가능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A234A2-1963-41B1-A953-5A5C32514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8" t="-1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08D3D2-F314-45D5-B04A-95F97E3D8136}"/>
              </a:ext>
            </a:extLst>
          </p:cNvPr>
          <p:cNvGrpSpPr/>
          <p:nvPr/>
        </p:nvGrpSpPr>
        <p:grpSpPr>
          <a:xfrm>
            <a:off x="2298396" y="4244677"/>
            <a:ext cx="7595208" cy="2352675"/>
            <a:chOff x="998951" y="1851829"/>
            <a:chExt cx="7595208" cy="23526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449062-D71E-423E-80F5-06329E34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951" y="1851829"/>
              <a:ext cx="35052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892DF1-D3DA-4A25-B4D2-C6F81519E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0859" y="1867878"/>
              <a:ext cx="3543300" cy="232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78066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5E8C2-94B0-4374-9C7F-774F2072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90419-FBAA-430C-BB3A-F546E4F1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  <a:endParaRPr lang="en-US" altLang="ko-KR" dirty="0"/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97% </a:t>
            </a:r>
            <a:r>
              <a:rPr lang="ko-KR" altLang="en-US" dirty="0"/>
              <a:t>정도의 </a:t>
            </a:r>
            <a:r>
              <a:rPr lang="en-US" altLang="ko-KR" dirty="0"/>
              <a:t>accuracy</a:t>
            </a:r>
          </a:p>
          <a:p>
            <a:pPr lvl="1"/>
            <a:r>
              <a:rPr lang="ko-KR" altLang="en-US" dirty="0"/>
              <a:t>학습 파라메터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C00000"/>
                </a:solidFill>
              </a:rPr>
              <a:t>25514</a:t>
            </a:r>
            <a:r>
              <a:rPr lang="ko-KR" altLang="en-US" b="1" dirty="0">
                <a:solidFill>
                  <a:srgbClr val="C00000"/>
                </a:solidFill>
              </a:rPr>
              <a:t>개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2"/>
            <a:r>
              <a:rPr lang="ko-KR" altLang="en-US" dirty="0"/>
              <a:t>약 </a:t>
            </a:r>
            <a:r>
              <a:rPr lang="en-US" altLang="ko-KR" dirty="0"/>
              <a:t>100MB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층 </a:t>
            </a:r>
            <a:r>
              <a:rPr lang="en-US" altLang="ko-KR" dirty="0"/>
              <a:t>MLP</a:t>
            </a:r>
            <a:r>
              <a:rPr lang="ko-KR" altLang="en-US" dirty="0"/>
              <a:t>의 표현력</a:t>
            </a:r>
            <a:endParaRPr lang="en-US" altLang="ko-KR" dirty="0"/>
          </a:p>
          <a:p>
            <a:pPr lvl="1"/>
            <a:r>
              <a:rPr lang="ko-KR" altLang="en-US" dirty="0"/>
              <a:t>더 복잡한 데이터셋에 대해서</a:t>
            </a:r>
            <a:endParaRPr lang="en-US" altLang="ko-KR" dirty="0"/>
          </a:p>
          <a:p>
            <a:pPr lvl="2"/>
            <a:r>
              <a:rPr lang="ko-KR" altLang="en-US" dirty="0"/>
              <a:t>그냥 쓰기엔 표현력이 부족</a:t>
            </a:r>
            <a:endParaRPr lang="en-US" altLang="ko-KR" dirty="0"/>
          </a:p>
          <a:p>
            <a:pPr lvl="2"/>
            <a:r>
              <a:rPr lang="ko-KR" altLang="en-US" dirty="0"/>
              <a:t>층을 더 쌓으면 메모리가 커짐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CFF7BD-3FE0-45A6-BB9C-AAD8FDF5B1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D5709E-045F-4C7F-8C73-A1438B20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59" y="3750940"/>
            <a:ext cx="5619749" cy="29442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A9536D-2B79-44D2-A7E2-B8AC326E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695" y="1296817"/>
            <a:ext cx="4276725" cy="2138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7473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D1B47-5013-4DB6-BF45-94A29B56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4B0D6-F3EB-475D-9040-392EBCFC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코드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https://github.com/yskim5892/AI_Expert_2022</a:t>
            </a:r>
            <a:r>
              <a:rPr lang="en-US" altLang="ko-KR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47AFD-0274-48D5-8BCD-F1D44908D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5007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35883-B86B-463B-9D7F-589D1EC3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741FF-A57E-40CD-A6BC-D0BC05717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</a:p>
          <a:p>
            <a:pPr lvl="1"/>
            <a:r>
              <a:rPr lang="en-US" altLang="ko-KR" dirty="0"/>
              <a:t>N-1</a:t>
            </a:r>
            <a:r>
              <a:rPr lang="ko-KR" altLang="en-US" dirty="0"/>
              <a:t>번째 층의 출력을 입력으로 하는 </a:t>
            </a:r>
            <a:r>
              <a:rPr lang="en-US" altLang="ko-KR" dirty="0"/>
              <a:t>N</a:t>
            </a:r>
            <a:r>
              <a:rPr lang="ko-KR" altLang="en-US" dirty="0"/>
              <a:t>번째 층을 생성</a:t>
            </a:r>
            <a:endParaRPr lang="en-US" altLang="ko-KR" dirty="0"/>
          </a:p>
          <a:p>
            <a:pPr lvl="1"/>
            <a:r>
              <a:rPr lang="ko-KR" altLang="en-US" dirty="0"/>
              <a:t>표현할 수 있는 범위가 더 커짐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88F33-6070-4992-9D90-B493769F1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DFEBD-344D-4187-B550-184A7D8F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343" y="2912276"/>
            <a:ext cx="5835957" cy="36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218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F88A7-2299-474C-902F-CC9F9878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Layer Perceptron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976EA5-71EB-484F-936F-26EBEB93B6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40" y="1268760"/>
                <a:ext cx="11480800" cy="5040560"/>
              </a:xfrm>
            </p:spPr>
            <p:txBody>
              <a:bodyPr/>
              <a:lstStyle/>
              <a:p>
                <a:r>
                  <a:rPr lang="en-US" altLang="ko-KR" dirty="0"/>
                  <a:t>Representation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power</a:t>
                </a:r>
              </a:p>
              <a:p>
                <a:pPr lvl="1"/>
                <a:r>
                  <a:rPr lang="en-US" altLang="ko-KR" dirty="0"/>
                  <a:t>Without (nonlinear)activation functions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ko-KR" sz="2000" b="0" dirty="0"/>
                  <a:t>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ko-KR" sz="2000" dirty="0"/>
              </a:p>
              <a:p>
                <a:pPr lvl="2"/>
                <a:endParaRPr lang="en-US" altLang="ko-KR" sz="2000" dirty="0"/>
              </a:p>
              <a:p>
                <a:pPr lvl="1"/>
                <a:r>
                  <a:rPr lang="en-US" altLang="ko-KR" dirty="0"/>
                  <a:t>With (nonlinear)activation functions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ReL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</a:rPr>
                      <m:t>ReL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ko-KR" sz="2000" dirty="0"/>
              </a:p>
              <a:p>
                <a:pPr lvl="2"/>
                <a:endParaRPr lang="en-US" altLang="ko-KR" dirty="0"/>
              </a:p>
              <a:p>
                <a:pPr lvl="2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976EA5-71EB-484F-936F-26EBEB93B6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40" y="1268760"/>
                <a:ext cx="11480800" cy="5040560"/>
              </a:xfrm>
              <a:blipFill>
                <a:blip r:embed="rId2"/>
                <a:stretch>
                  <a:fillRect l="-478" t="-1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B4EA9A-7A3B-4F3E-B21B-BD1BDA01B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5</a:t>
            </a:fld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8D87F67-0F8F-4ACE-A1EF-F5F10DFE599D}"/>
              </a:ext>
            </a:extLst>
          </p:cNvPr>
          <p:cNvCxnSpPr>
            <a:cxnSpLocks/>
          </p:cNvCxnSpPr>
          <p:nvPr/>
        </p:nvCxnSpPr>
        <p:spPr>
          <a:xfrm>
            <a:off x="1522838" y="5825498"/>
            <a:ext cx="3143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5EA2AE-E9C7-4B31-9440-5110BA27D9AF}"/>
              </a:ext>
            </a:extLst>
          </p:cNvPr>
          <p:cNvGrpSpPr/>
          <p:nvPr/>
        </p:nvGrpSpPr>
        <p:grpSpPr>
          <a:xfrm>
            <a:off x="1522838" y="4878263"/>
            <a:ext cx="3152756" cy="941032"/>
            <a:chOff x="1934543" y="4967338"/>
            <a:chExt cx="3152756" cy="94103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94CD43-0733-430C-8157-9FECBB5838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6906" y="4967338"/>
              <a:ext cx="1150393" cy="941032"/>
            </a:xfrm>
            <a:prstGeom prst="line">
              <a:avLst/>
            </a:prstGeom>
            <a:effectLst>
              <a:glow rad="127000">
                <a:schemeClr val="accent1">
                  <a:tint val="30000"/>
                  <a:shade val="95000"/>
                  <a:satMod val="300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5752B0F-3F2F-4F30-A6C6-725D82D4D783}"/>
                </a:ext>
              </a:extLst>
            </p:cNvPr>
            <p:cNvCxnSpPr>
              <a:cxnSpLocks/>
            </p:cNvCxnSpPr>
            <p:nvPr/>
          </p:nvCxnSpPr>
          <p:spPr>
            <a:xfrm>
              <a:off x="1934543" y="5908370"/>
              <a:ext cx="2002363" cy="0"/>
            </a:xfrm>
            <a:prstGeom prst="line">
              <a:avLst/>
            </a:prstGeom>
            <a:effectLst>
              <a:glow rad="127000">
                <a:schemeClr val="accent1">
                  <a:tint val="30000"/>
                  <a:shade val="95000"/>
                  <a:satMod val="300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810BF1-3FB3-47B4-A98E-DB661C7D8D21}"/>
                  </a:ext>
                </a:extLst>
              </p:cNvPr>
              <p:cNvSpPr txBox="1"/>
              <p:nvPr/>
            </p:nvSpPr>
            <p:spPr>
              <a:xfrm>
                <a:off x="3094580" y="4450921"/>
                <a:ext cx="404821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ko-KR" sz="1500">
                          <a:latin typeface="Cambria Math" panose="02040503050406030204" pitchFamily="18" charset="0"/>
                        </a:rPr>
                        <m:t>ReL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810BF1-3FB3-47B4-A98E-DB661C7D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80" y="4450921"/>
                <a:ext cx="4048218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BAB452-81FC-4BBE-9800-D95B29BEF009}"/>
                  </a:ext>
                </a:extLst>
              </p:cNvPr>
              <p:cNvSpPr txBox="1"/>
              <p:nvPr/>
            </p:nvSpPr>
            <p:spPr>
              <a:xfrm>
                <a:off x="58416" y="6324464"/>
                <a:ext cx="303616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ko-KR" sz="1500">
                          <a:latin typeface="Cambria Math" panose="02040503050406030204" pitchFamily="18" charset="0"/>
                        </a:rPr>
                        <m:t>ReL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BAB452-81FC-4BBE-9800-D95B29BEF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6" y="6324464"/>
                <a:ext cx="3036164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C03811B-6AA9-41E7-976F-C780EF25A61F}"/>
              </a:ext>
            </a:extLst>
          </p:cNvPr>
          <p:cNvSpPr/>
          <p:nvPr/>
        </p:nvSpPr>
        <p:spPr bwMode="auto">
          <a:xfrm>
            <a:off x="5579531" y="5093373"/>
            <a:ext cx="1482571" cy="68638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9253E3-E1E5-41F0-845F-7C1EABC7F006}"/>
              </a:ext>
            </a:extLst>
          </p:cNvPr>
          <p:cNvCxnSpPr>
            <a:cxnSpLocks/>
          </p:cNvCxnSpPr>
          <p:nvPr/>
        </p:nvCxnSpPr>
        <p:spPr>
          <a:xfrm>
            <a:off x="7757348" y="5825498"/>
            <a:ext cx="3143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44A4BF-0522-4CB4-9932-5FB5455BC5C5}"/>
              </a:ext>
            </a:extLst>
          </p:cNvPr>
          <p:cNvCxnSpPr>
            <a:cxnSpLocks/>
          </p:cNvCxnSpPr>
          <p:nvPr/>
        </p:nvCxnSpPr>
        <p:spPr>
          <a:xfrm flipH="1">
            <a:off x="7461938" y="5600830"/>
            <a:ext cx="1150393" cy="502415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986CB03-6D3A-4698-8337-E38BD7EE2CBD}"/>
              </a:ext>
            </a:extLst>
          </p:cNvPr>
          <p:cNvCxnSpPr>
            <a:cxnSpLocks/>
          </p:cNvCxnSpPr>
          <p:nvPr/>
        </p:nvCxnSpPr>
        <p:spPr>
          <a:xfrm flipH="1">
            <a:off x="8603628" y="5600830"/>
            <a:ext cx="1450924" cy="0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366297D-B2F4-4F7B-9E0D-FA80CD286971}"/>
              </a:ext>
            </a:extLst>
          </p:cNvPr>
          <p:cNvGrpSpPr/>
          <p:nvPr/>
        </p:nvGrpSpPr>
        <p:grpSpPr>
          <a:xfrm>
            <a:off x="1009135" y="5822311"/>
            <a:ext cx="3042007" cy="502415"/>
            <a:chOff x="1420840" y="5950921"/>
            <a:chExt cx="3042007" cy="502415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75C21CE-382D-4FBB-8406-64C59BA0B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0840" y="5950921"/>
              <a:ext cx="1150393" cy="502415"/>
            </a:xfrm>
            <a:prstGeom prst="line">
              <a:avLst/>
            </a:prstGeom>
            <a:ln>
              <a:solidFill>
                <a:schemeClr val="accent4"/>
              </a:solidFill>
            </a:ln>
            <a:effectLst>
              <a:glow rad="1270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285E66D-937B-4820-A539-A7800D0F7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1233" y="5950921"/>
              <a:ext cx="1891614" cy="0"/>
            </a:xfrm>
            <a:prstGeom prst="line">
              <a:avLst/>
            </a:prstGeom>
            <a:ln>
              <a:solidFill>
                <a:schemeClr val="accent4"/>
              </a:solidFill>
            </a:ln>
            <a:effectLst>
              <a:glow rad="1270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13CDF7-D4C2-405F-AC81-1F7CF51F15ED}"/>
              </a:ext>
            </a:extLst>
          </p:cNvPr>
          <p:cNvCxnSpPr>
            <a:cxnSpLocks/>
          </p:cNvCxnSpPr>
          <p:nvPr/>
        </p:nvCxnSpPr>
        <p:spPr>
          <a:xfrm flipH="1">
            <a:off x="10063255" y="4810383"/>
            <a:ext cx="995679" cy="790447"/>
          </a:xfrm>
          <a:prstGeom prst="line">
            <a:avLst/>
          </a:prstGeom>
          <a:ln>
            <a:solidFill>
              <a:schemeClr val="accent3"/>
            </a:solidFill>
          </a:ln>
          <a:effectLst>
            <a:glow rad="1270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DDE891-B1A9-46E8-B82A-8ECA966E2C0B}"/>
                  </a:ext>
                </a:extLst>
              </p:cNvPr>
              <p:cNvSpPr txBox="1"/>
              <p:nvPr/>
            </p:nvSpPr>
            <p:spPr>
              <a:xfrm>
                <a:off x="7304981" y="4560683"/>
                <a:ext cx="404821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output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DDE891-B1A9-46E8-B82A-8ECA966E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981" y="4560683"/>
                <a:ext cx="4048218" cy="323165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타원 46">
            <a:extLst>
              <a:ext uri="{FF2B5EF4-FFF2-40B4-BE49-F238E27FC236}">
                <a16:creationId xmlns:a16="http://schemas.microsoft.com/office/drawing/2014/main" id="{72E8A747-BFEE-4DA7-8D2B-21AAC101B4B0}"/>
              </a:ext>
            </a:extLst>
          </p:cNvPr>
          <p:cNvSpPr/>
          <p:nvPr/>
        </p:nvSpPr>
        <p:spPr bwMode="auto">
          <a:xfrm>
            <a:off x="9665770" y="2547738"/>
            <a:ext cx="629920" cy="619760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h11</a:t>
            </a:r>
            <a:endParaRPr lang="ko-KR" altLang="en-US" dirty="0" err="1">
              <a:solidFill>
                <a:schemeClr val="bg1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F05EB73-476A-4D2D-920D-05900F11FDAD}"/>
              </a:ext>
            </a:extLst>
          </p:cNvPr>
          <p:cNvSpPr/>
          <p:nvPr/>
        </p:nvSpPr>
        <p:spPr bwMode="auto">
          <a:xfrm>
            <a:off x="10922552" y="2547738"/>
            <a:ext cx="629920" cy="619760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h12</a:t>
            </a:r>
            <a:endParaRPr lang="ko-KR" altLang="en-US" dirty="0" err="1">
              <a:solidFill>
                <a:schemeClr val="bg1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87ADCF7-2A0C-4EEF-A2A2-E2F1DE71BDAB}"/>
              </a:ext>
            </a:extLst>
          </p:cNvPr>
          <p:cNvCxnSpPr>
            <a:cxnSpLocks/>
            <a:endCxn id="47" idx="4"/>
          </p:cNvCxnSpPr>
          <p:nvPr/>
        </p:nvCxnSpPr>
        <p:spPr>
          <a:xfrm flipH="1" flipV="1">
            <a:off x="9980730" y="3167498"/>
            <a:ext cx="407210" cy="326082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C4B269D-B798-4211-8374-A8222620E88B}"/>
              </a:ext>
            </a:extLst>
          </p:cNvPr>
          <p:cNvCxnSpPr>
            <a:cxnSpLocks/>
            <a:endCxn id="48" idx="4"/>
          </p:cNvCxnSpPr>
          <p:nvPr/>
        </p:nvCxnSpPr>
        <p:spPr>
          <a:xfrm flipV="1">
            <a:off x="10833360" y="3167498"/>
            <a:ext cx="404152" cy="326082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0D03A65-97F1-4648-A925-1D49D9461682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9980730" y="2076887"/>
            <a:ext cx="407210" cy="470851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494012E-116F-45B2-88B2-2302BE876B25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10833360" y="2076887"/>
            <a:ext cx="404152" cy="470851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BEBC486-51EB-4592-87E1-5BB87E15C757}"/>
              </a:ext>
            </a:extLst>
          </p:cNvPr>
          <p:cNvSpPr txBox="1"/>
          <p:nvPr/>
        </p:nvSpPr>
        <p:spPr>
          <a:xfrm>
            <a:off x="10432853" y="3408925"/>
            <a:ext cx="35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x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0C582A5-6517-4C6D-9B79-48F45DD90FD9}"/>
              </a:ext>
            </a:extLst>
          </p:cNvPr>
          <p:cNvSpPr/>
          <p:nvPr/>
        </p:nvSpPr>
        <p:spPr bwMode="auto">
          <a:xfrm>
            <a:off x="10270912" y="1564378"/>
            <a:ext cx="629920" cy="619760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h2</a:t>
            </a:r>
            <a:endParaRPr lang="ko-KR" altLang="en-US" dirty="0" err="1">
              <a:solidFill>
                <a:schemeClr val="bg1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325D2E0-BBCC-4FB2-A108-50838EB62CBB}"/>
              </a:ext>
            </a:extLst>
          </p:cNvPr>
          <p:cNvCxnSpPr>
            <a:cxnSpLocks/>
            <a:stCxn id="71" idx="0"/>
            <a:endCxn id="32" idx="2"/>
          </p:cNvCxnSpPr>
          <p:nvPr/>
        </p:nvCxnSpPr>
        <p:spPr>
          <a:xfrm flipV="1">
            <a:off x="10585872" y="1238387"/>
            <a:ext cx="5728" cy="325991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9DD937E-9EFA-473E-A9A4-BFDA76E7813C}"/>
              </a:ext>
            </a:extLst>
          </p:cNvPr>
          <p:cNvSpPr txBox="1"/>
          <p:nvPr/>
        </p:nvSpPr>
        <p:spPr>
          <a:xfrm>
            <a:off x="10312101" y="869055"/>
            <a:ext cx="55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accent3"/>
                </a:solidFill>
              </a:rPr>
              <a:t>val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17602-7E4C-41DF-8CA2-17A905067A63}"/>
                  </a:ext>
                </a:extLst>
              </p:cNvPr>
              <p:cNvSpPr txBox="1"/>
              <p:nvPr/>
            </p:nvSpPr>
            <p:spPr>
              <a:xfrm>
                <a:off x="9755699" y="3196315"/>
                <a:ext cx="515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17602-7E4C-41DF-8CA2-17A905067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699" y="3196315"/>
                <a:ext cx="515213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8A37CA-5935-40D3-BCD9-E6F904DF7073}"/>
                  </a:ext>
                </a:extLst>
              </p:cNvPr>
              <p:cNvSpPr txBox="1"/>
              <p:nvPr/>
            </p:nvSpPr>
            <p:spPr>
              <a:xfrm>
                <a:off x="10950388" y="3234064"/>
                <a:ext cx="515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8A37CA-5935-40D3-BCD9-E6F904DF7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388" y="3234064"/>
                <a:ext cx="515213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802EAF-F906-48AA-A122-63D7A43877CB}"/>
                  </a:ext>
                </a:extLst>
              </p:cNvPr>
              <p:cNvSpPr txBox="1"/>
              <p:nvPr/>
            </p:nvSpPr>
            <p:spPr>
              <a:xfrm>
                <a:off x="9719034" y="1996606"/>
                <a:ext cx="515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802EAF-F906-48AA-A122-63D7A43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034" y="1996606"/>
                <a:ext cx="515213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EE9A8D-4D3F-4C58-B866-99FF3C6417DA}"/>
                  </a:ext>
                </a:extLst>
              </p:cNvPr>
              <p:cNvSpPr txBox="1"/>
              <p:nvPr/>
            </p:nvSpPr>
            <p:spPr>
              <a:xfrm>
                <a:off x="10988087" y="1996606"/>
                <a:ext cx="515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EE9A8D-4D3F-4C58-B866-99FF3C641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087" y="1996606"/>
                <a:ext cx="515213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E2807F-4A78-4F46-A134-A9E59D726C43}"/>
              </a:ext>
            </a:extLst>
          </p:cNvPr>
          <p:cNvSpPr txBox="1"/>
          <p:nvPr/>
        </p:nvSpPr>
        <p:spPr>
          <a:xfrm>
            <a:off x="4448452" y="419135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</a:t>
            </a:r>
            <a:r>
              <a:rPr lang="en-US" altLang="ko-KR" dirty="0"/>
              <a:t>ctified </a:t>
            </a:r>
            <a:r>
              <a:rPr lang="en-US" altLang="ko-KR" dirty="0">
                <a:solidFill>
                  <a:srgbClr val="FF0000"/>
                </a:solidFill>
              </a:rPr>
              <a:t>L</a:t>
            </a:r>
            <a:r>
              <a:rPr lang="en-US" altLang="ko-KR" dirty="0"/>
              <a:t>inear </a:t>
            </a:r>
            <a:r>
              <a:rPr lang="en-US" altLang="ko-KR" dirty="0">
                <a:solidFill>
                  <a:srgbClr val="FF0000"/>
                </a:solidFill>
              </a:rPr>
              <a:t>U</a:t>
            </a:r>
            <a:r>
              <a:rPr lang="en-US" altLang="ko-KR" dirty="0"/>
              <a:t>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8815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AFEE1-16A3-4213-95E9-5251301B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 perceptron as affine transformation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7F3B98-D591-4AD5-A685-F51F521B3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39" y="1268760"/>
                <a:ext cx="11211323" cy="522348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Affine transformation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Single perceptron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Single perceptron</a:t>
                </a:r>
                <a:r>
                  <a:rPr lang="ko-KR" altLang="en-US" dirty="0"/>
                  <a:t>을 통과하는 연산은 </a:t>
                </a:r>
                <a:r>
                  <a:rPr lang="en-US" altLang="ko-KR" dirty="0"/>
                  <a:t>affine transformation</a:t>
                </a:r>
                <a:r>
                  <a:rPr lang="ko-KR" altLang="en-US" dirty="0"/>
                  <a:t>과 동일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입력의 개수가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출력의 개수가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인 임의의 </a:t>
                </a:r>
                <a:r>
                  <a:rPr lang="en-US" altLang="ko-KR" dirty="0"/>
                  <a:t>single perceptron</a:t>
                </a:r>
                <a:r>
                  <a:rPr lang="ko-KR" altLang="en-US" dirty="0"/>
                  <a:t>의 파라메터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크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기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 dirty="0"/>
                  <a:t> 가중치 행렬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길이가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인 </a:t>
                </a:r>
                <a:r>
                  <a:rPr lang="en-US" altLang="ko-KR" dirty="0"/>
                  <a:t>bias vector </a:t>
                </a:r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7F3B98-D591-4AD5-A685-F51F521B3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39" y="1268760"/>
                <a:ext cx="11211323" cy="5223480"/>
              </a:xfrm>
              <a:blipFill>
                <a:blip r:embed="rId2"/>
                <a:stretch>
                  <a:fillRect l="-489" t="-1167" b="-9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2AF487-9332-4180-B58C-F9875B89D2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FB38885-116C-41B1-A363-EA36599C84DB}"/>
              </a:ext>
            </a:extLst>
          </p:cNvPr>
          <p:cNvSpPr/>
          <p:nvPr/>
        </p:nvSpPr>
        <p:spPr bwMode="auto">
          <a:xfrm>
            <a:off x="9498752" y="2445413"/>
            <a:ext cx="629920" cy="619760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y1</a:t>
            </a:r>
            <a:endParaRPr lang="ko-KR" altLang="en-US" dirty="0" err="1">
              <a:solidFill>
                <a:schemeClr val="bg1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40D9572-8CCC-411E-9005-3B36AC0ADE6E}"/>
              </a:ext>
            </a:extLst>
          </p:cNvPr>
          <p:cNvSpPr/>
          <p:nvPr/>
        </p:nvSpPr>
        <p:spPr bwMode="auto">
          <a:xfrm>
            <a:off x="10755534" y="2445413"/>
            <a:ext cx="629920" cy="619760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y2</a:t>
            </a:r>
            <a:endParaRPr lang="ko-KR" altLang="en-US" dirty="0" err="1">
              <a:solidFill>
                <a:schemeClr val="bg1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2B95AA-3926-4488-8847-2E982D10DA28}"/>
              </a:ext>
            </a:extLst>
          </p:cNvPr>
          <p:cNvCxnSpPr>
            <a:cxnSpLocks/>
            <a:stCxn id="13" idx="0"/>
            <a:endCxn id="6" idx="4"/>
          </p:cNvCxnSpPr>
          <p:nvPr/>
        </p:nvCxnSpPr>
        <p:spPr>
          <a:xfrm flipV="1">
            <a:off x="10056847" y="3065173"/>
            <a:ext cx="1013647" cy="556893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1F69D9-BD5E-4474-8935-6B220A58A07D}"/>
              </a:ext>
            </a:extLst>
          </p:cNvPr>
          <p:cNvSpPr txBox="1"/>
          <p:nvPr/>
        </p:nvSpPr>
        <p:spPr>
          <a:xfrm>
            <a:off x="9813712" y="3622066"/>
            <a:ext cx="48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x1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7426C-291C-4BA4-B6BA-F3006D6C7488}"/>
              </a:ext>
            </a:extLst>
          </p:cNvPr>
          <p:cNvSpPr txBox="1"/>
          <p:nvPr/>
        </p:nvSpPr>
        <p:spPr>
          <a:xfrm>
            <a:off x="10703076" y="3622066"/>
            <a:ext cx="48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x2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CC39E40-4E67-4A32-82F5-5A862A5ACA00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>
            <a:off x="9813712" y="3065173"/>
            <a:ext cx="243135" cy="556893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550ECC-4140-4D71-841E-F521CBBC1BF6}"/>
              </a:ext>
            </a:extLst>
          </p:cNvPr>
          <p:cNvCxnSpPr>
            <a:cxnSpLocks/>
            <a:stCxn id="15" idx="0"/>
            <a:endCxn id="6" idx="4"/>
          </p:cNvCxnSpPr>
          <p:nvPr/>
        </p:nvCxnSpPr>
        <p:spPr>
          <a:xfrm flipV="1">
            <a:off x="10946211" y="3065173"/>
            <a:ext cx="124283" cy="556893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D5B9CEC-3A17-44FF-A87C-B479740C6F0D}"/>
              </a:ext>
            </a:extLst>
          </p:cNvPr>
          <p:cNvCxnSpPr>
            <a:cxnSpLocks/>
            <a:stCxn id="15" idx="0"/>
            <a:endCxn id="5" idx="4"/>
          </p:cNvCxnSpPr>
          <p:nvPr/>
        </p:nvCxnSpPr>
        <p:spPr>
          <a:xfrm flipH="1" flipV="1">
            <a:off x="9813712" y="3065173"/>
            <a:ext cx="1132499" cy="556893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BCA42F-6335-4F35-B0B7-129C6968099E}"/>
              </a:ext>
            </a:extLst>
          </p:cNvPr>
          <p:cNvSpPr txBox="1"/>
          <p:nvPr/>
        </p:nvSpPr>
        <p:spPr>
          <a:xfrm>
            <a:off x="9570577" y="1681637"/>
            <a:ext cx="48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y1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61A9C9-3598-4DB1-A784-FC1765D7AC4C}"/>
              </a:ext>
            </a:extLst>
          </p:cNvPr>
          <p:cNvSpPr txBox="1"/>
          <p:nvPr/>
        </p:nvSpPr>
        <p:spPr>
          <a:xfrm>
            <a:off x="10827359" y="1681637"/>
            <a:ext cx="48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y2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E5A03B-8EE7-411A-8346-41D1D7D9E98C}"/>
              </a:ext>
            </a:extLst>
          </p:cNvPr>
          <p:cNvCxnSpPr>
            <a:cxnSpLocks/>
            <a:stCxn id="30" idx="2"/>
            <a:endCxn id="5" idx="0"/>
          </p:cNvCxnSpPr>
          <p:nvPr/>
        </p:nvCxnSpPr>
        <p:spPr>
          <a:xfrm>
            <a:off x="9813712" y="2050969"/>
            <a:ext cx="0" cy="394444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31534B1-333D-410A-ACC1-0D662713F1D7}"/>
              </a:ext>
            </a:extLst>
          </p:cNvPr>
          <p:cNvCxnSpPr>
            <a:cxnSpLocks/>
            <a:stCxn id="31" idx="2"/>
            <a:endCxn id="6" idx="0"/>
          </p:cNvCxnSpPr>
          <p:nvPr/>
        </p:nvCxnSpPr>
        <p:spPr>
          <a:xfrm>
            <a:off x="11070494" y="2050969"/>
            <a:ext cx="0" cy="394444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A7089B-EF28-484E-A889-403C62E87E62}"/>
                  </a:ext>
                </a:extLst>
              </p:cNvPr>
              <p:cNvSpPr txBox="1"/>
              <p:nvPr/>
            </p:nvSpPr>
            <p:spPr>
              <a:xfrm>
                <a:off x="5196401" y="3226541"/>
                <a:ext cx="4109341" cy="791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A7089B-EF28-484E-A889-403C62E8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401" y="3226541"/>
                <a:ext cx="4109341" cy="791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EBF87C4-CFC3-4A83-84C5-A29D7B79D8BB}"/>
              </a:ext>
            </a:extLst>
          </p:cNvPr>
          <p:cNvSpPr/>
          <p:nvPr/>
        </p:nvSpPr>
        <p:spPr bwMode="auto">
          <a:xfrm>
            <a:off x="4628172" y="3491716"/>
            <a:ext cx="446662" cy="36933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 fontScale="92500" lnSpcReduction="10000"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2368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95FB7-E092-4FA9-A706-EBA8C5340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 </a:t>
            </a:r>
            <a:r>
              <a:rPr lang="ko-KR" altLang="en-US" dirty="0"/>
              <a:t>모델의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55AAF1-A2D0-4D85-8662-B6B60C4FE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39" y="1177320"/>
            <a:ext cx="11665585" cy="514728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nn.Linear</a:t>
            </a:r>
            <a:r>
              <a:rPr lang="en-US" altLang="ko-KR" dirty="0"/>
              <a:t>(</a:t>
            </a:r>
            <a:r>
              <a:rPr lang="en-US" altLang="ko-KR" dirty="0" err="1"/>
              <a:t>in_features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out_features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Weight matrix, bias vector</a:t>
            </a:r>
            <a:r>
              <a:rPr lang="ko-KR" altLang="en-US" dirty="0"/>
              <a:t>를 포함한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en-US" altLang="ko-KR" dirty="0"/>
              <a:t>perceptron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를 구현한 라이브러리</a:t>
            </a:r>
            <a:endParaRPr lang="en-US" altLang="ko-KR" dirty="0"/>
          </a:p>
          <a:p>
            <a:pPr lvl="2"/>
            <a:r>
              <a:rPr lang="en-US" altLang="ko-KR" dirty="0"/>
              <a:t>Input,</a:t>
            </a:r>
            <a:r>
              <a:rPr lang="ko-KR" altLang="en-US" dirty="0"/>
              <a:t> </a:t>
            </a:r>
            <a:r>
              <a:rPr lang="en-US" altLang="ko-KR" dirty="0"/>
              <a:t>output</a:t>
            </a:r>
            <a:r>
              <a:rPr lang="ko-KR" altLang="en-US" dirty="0"/>
              <a:t>개수</a:t>
            </a:r>
            <a:r>
              <a:rPr lang="en-US" altLang="ko-KR" dirty="0"/>
              <a:t>: </a:t>
            </a:r>
            <a:r>
              <a:rPr lang="en-US" altLang="ko-KR" dirty="0" err="1"/>
              <a:t>in_features</a:t>
            </a:r>
            <a:r>
              <a:rPr lang="en-US" altLang="ko-KR" dirty="0"/>
              <a:t>, </a:t>
            </a:r>
            <a:r>
              <a:rPr lang="en-US" altLang="ko-KR" dirty="0" err="1"/>
              <a:t>out_features</a:t>
            </a:r>
            <a:endParaRPr lang="en-US" altLang="ko-KR" dirty="0"/>
          </a:p>
          <a:p>
            <a:pPr lvl="1"/>
            <a:r>
              <a:rPr lang="en-US" altLang="ko-KR" dirty="0" err="1"/>
              <a:t>nn.Module</a:t>
            </a:r>
            <a:r>
              <a:rPr lang="ko-KR" altLang="en-US" dirty="0"/>
              <a:t>을 </a:t>
            </a:r>
            <a:r>
              <a:rPr lang="en-US" altLang="ko-KR" dirty="0"/>
              <a:t>inherit</a:t>
            </a:r>
            <a:r>
              <a:rPr lang="ko-KR" altLang="en-US" dirty="0"/>
              <a:t>한 일종의 </a:t>
            </a:r>
            <a:r>
              <a:rPr lang="en-US" altLang="ko-KR" dirty="0"/>
              <a:t>submodule</a:t>
            </a:r>
          </a:p>
          <a:p>
            <a:pPr lvl="1"/>
            <a:r>
              <a:rPr lang="en-US" altLang="ko-KR" dirty="0"/>
              <a:t>Parameter</a:t>
            </a:r>
            <a:r>
              <a:rPr lang="ko-KR" altLang="en-US" dirty="0"/>
              <a:t>를 가지므로 모델 초기화 시 선언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nn.functional.relu</a:t>
            </a:r>
            <a:r>
              <a:rPr lang="en-US" altLang="ko-KR" dirty="0"/>
              <a:t>(input)</a:t>
            </a:r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activation function</a:t>
            </a:r>
          </a:p>
          <a:p>
            <a:r>
              <a:rPr lang="en-US" altLang="ko-KR" dirty="0" err="1"/>
              <a:t>torch.sigmoid</a:t>
            </a:r>
            <a:r>
              <a:rPr lang="en-US" altLang="ko-KR" dirty="0"/>
              <a:t>(input)</a:t>
            </a:r>
          </a:p>
          <a:p>
            <a:pPr lvl="1"/>
            <a:r>
              <a:rPr lang="ko-KR" altLang="en-US" dirty="0"/>
              <a:t>결과값 </a:t>
            </a:r>
            <a:r>
              <a:rPr lang="en-US" altLang="ko-KR" dirty="0"/>
              <a:t>shaping</a:t>
            </a:r>
            <a:r>
              <a:rPr lang="ko-KR" altLang="en-US" dirty="0"/>
              <a:t>을 위한 </a:t>
            </a:r>
            <a:r>
              <a:rPr lang="en-US" altLang="ko-KR" dirty="0"/>
              <a:t>Sigmoid function</a:t>
            </a:r>
          </a:p>
          <a:p>
            <a:pPr lvl="1"/>
            <a:r>
              <a:rPr lang="ko-KR" altLang="en-US" dirty="0"/>
              <a:t>모델이</a:t>
            </a:r>
            <a:r>
              <a:rPr lang="en-US" altLang="ko-KR" dirty="0"/>
              <a:t> </a:t>
            </a:r>
            <a:r>
              <a:rPr lang="ko-KR" altLang="en-US" dirty="0"/>
              <a:t>아닌 단순한 함수이므로 초기화 필요 없음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3CAFF-C9B1-4BDB-879A-982C0EBC0A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676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3AD6D13-3B8F-465E-AFC0-7072FE44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 implementation details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58F93D-1093-4CD6-90F7-378069F68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73CE5-4617-40E7-96B9-2AF5080756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09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CF4DB-BDE3-4323-AC50-022DE3ACC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initialization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329791-EAA2-4242-B635-1C6724AFD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ko-KR" altLang="en-US" dirty="0"/>
              <a:t>모델 선언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5FD51A-A732-48EC-886B-5CBB4E064F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6EA462-358C-481F-81E9-421A5908B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97" y="1975482"/>
            <a:ext cx="4306215" cy="290703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92098F4-E93C-4178-9D30-0DF2EF135546}"/>
              </a:ext>
            </a:extLst>
          </p:cNvPr>
          <p:cNvSpPr txBox="1">
            <a:spLocks/>
          </p:cNvSpPr>
          <p:nvPr/>
        </p:nvSpPr>
        <p:spPr bwMode="auto">
          <a:xfrm>
            <a:off x="4629150" y="1817440"/>
            <a:ext cx="6939458" cy="463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70000"/>
              <a:buFont typeface="Wingdings" charset="2"/>
              <a:buChar char="n"/>
              <a:defRPr sz="2800">
                <a:solidFill>
                  <a:srgbClr val="00808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n"/>
              <a:defRPr sz="2400">
                <a:solidFill>
                  <a:srgbClr val="4D4D4D"/>
                </a:solidFill>
                <a:latin typeface="+mn-lt"/>
                <a:ea typeface="ＭＳ Ｐゴシック" pitchFamily="-110" charset="-128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lvl="1"/>
            <a:r>
              <a:rPr lang="en-US" altLang="ko-KR" kern="0" dirty="0"/>
              <a:t>__</a:t>
            </a:r>
            <a:r>
              <a:rPr lang="en-US" altLang="ko-KR" kern="0" dirty="0" err="1"/>
              <a:t>init</a:t>
            </a:r>
            <a:r>
              <a:rPr lang="en-US" altLang="ko-KR" kern="0" dirty="0"/>
              <a:t>__(self)</a:t>
            </a:r>
          </a:p>
          <a:p>
            <a:pPr lvl="2"/>
            <a:r>
              <a:rPr lang="en-US" altLang="ko-KR" kern="0" dirty="0"/>
              <a:t>2</a:t>
            </a:r>
            <a:r>
              <a:rPr lang="ko-KR" altLang="en-US" kern="0" dirty="0"/>
              <a:t>개의 </a:t>
            </a:r>
            <a:r>
              <a:rPr lang="en-US" altLang="ko-KR" kern="0" dirty="0"/>
              <a:t>fully connected(linear)</a:t>
            </a:r>
            <a:r>
              <a:rPr lang="ko-KR" altLang="en-US" kern="0" dirty="0"/>
              <a:t> </a:t>
            </a:r>
            <a:r>
              <a:rPr lang="en-US" altLang="ko-KR" kern="0" dirty="0"/>
              <a:t>layer</a:t>
            </a:r>
            <a:r>
              <a:rPr lang="ko-KR" altLang="en-US" kern="0" dirty="0"/>
              <a:t>를 선언</a:t>
            </a:r>
            <a:endParaRPr lang="en-US" altLang="ko-KR" kern="0" dirty="0"/>
          </a:p>
          <a:p>
            <a:pPr lvl="3"/>
            <a:r>
              <a:rPr lang="en-US" altLang="ko-KR" kern="0" dirty="0"/>
              <a:t>Weight initialization</a:t>
            </a:r>
          </a:p>
          <a:p>
            <a:pPr lvl="2"/>
            <a:r>
              <a:rPr lang="ko-KR" altLang="en-US" kern="0" dirty="0"/>
              <a:t>노드 개수</a:t>
            </a:r>
            <a:r>
              <a:rPr lang="en-US" altLang="ko-KR" kern="0" dirty="0"/>
              <a:t>: 2(</a:t>
            </a:r>
            <a:r>
              <a:rPr lang="en-US" altLang="ko-KR" kern="0" dirty="0" err="1"/>
              <a:t>x,y</a:t>
            </a:r>
            <a:r>
              <a:rPr lang="en-US" altLang="ko-KR" kern="0" dirty="0"/>
              <a:t>)</a:t>
            </a:r>
            <a:r>
              <a:rPr lang="en-US" altLang="ko-KR" kern="0" dirty="0">
                <a:latin typeface="Batang" panose="02030600000101010101" pitchFamily="18" charset="-127"/>
                <a:ea typeface="Batang" panose="02030600000101010101" pitchFamily="18" charset="-127"/>
              </a:rPr>
              <a:t>→</a:t>
            </a:r>
            <a:r>
              <a:rPr lang="en-US" altLang="ko-KR" kern="0" dirty="0"/>
              <a:t>4(hidden) </a:t>
            </a:r>
            <a:r>
              <a:rPr lang="en-US" altLang="ko-KR" kern="0" dirty="0">
                <a:latin typeface="Batang" panose="02030600000101010101" pitchFamily="18" charset="-127"/>
                <a:ea typeface="Batang" panose="02030600000101010101" pitchFamily="18" charset="-127"/>
              </a:rPr>
              <a:t>→</a:t>
            </a:r>
            <a:r>
              <a:rPr lang="en-US" altLang="ko-KR" kern="0" dirty="0"/>
              <a:t> 1(</a:t>
            </a:r>
            <a:r>
              <a:rPr lang="en-US" altLang="ko-KR" kern="0" dirty="0" err="1"/>
              <a:t>val</a:t>
            </a:r>
            <a:r>
              <a:rPr lang="en-US" altLang="ko-KR" kern="0" dirty="0"/>
              <a:t>_)</a:t>
            </a:r>
          </a:p>
          <a:p>
            <a:pPr lvl="2"/>
            <a:endParaRPr lang="en-US" altLang="ko-KR" kern="0" dirty="0"/>
          </a:p>
          <a:p>
            <a:pPr lvl="1"/>
            <a:r>
              <a:rPr lang="en-US" altLang="ko-KR" kern="0" dirty="0"/>
              <a:t>forward(self, x)</a:t>
            </a:r>
          </a:p>
          <a:p>
            <a:pPr lvl="2"/>
            <a:r>
              <a:rPr lang="en-US" altLang="ko-KR" kern="0" dirty="0" err="1"/>
              <a:t>val</a:t>
            </a:r>
            <a:r>
              <a:rPr lang="en-US" altLang="ko-KR" kern="0" dirty="0"/>
              <a:t>_ = sigmoid(fc2(</a:t>
            </a:r>
            <a:r>
              <a:rPr lang="en-US" altLang="ko-KR" kern="0" dirty="0" err="1"/>
              <a:t>ReLU</a:t>
            </a:r>
            <a:r>
              <a:rPr lang="en-US" altLang="ko-KR" kern="0" dirty="0"/>
              <a:t>(fc1(x)))</a:t>
            </a:r>
          </a:p>
          <a:p>
            <a:pPr lvl="2"/>
            <a:endParaRPr lang="ko-KR" alt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35905-EF51-4639-8E18-4DDA0CA00DEB}"/>
                  </a:ext>
                </a:extLst>
              </p:cNvPr>
              <p:cNvSpPr txBox="1"/>
              <p:nvPr/>
            </p:nvSpPr>
            <p:spPr>
              <a:xfrm>
                <a:off x="1247774" y="5199658"/>
                <a:ext cx="9977934" cy="11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pos m:val="to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𝑒𝐿𝑢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1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m:rPr>
                                  <m:brk m:alnAt="1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41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42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1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_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35905-EF51-4639-8E18-4DDA0CA00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774" y="5199658"/>
                <a:ext cx="9977934" cy="11816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8630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t" id="{80E987BB-C28B-4653-B373-628BAF32D691}" vid="{663B2C82-A4D7-4907-B96B-9721AB1598C1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GF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I">
  <a:themeElements>
    <a:clrScheme name="">
      <a:dk1>
        <a:srgbClr val="000000"/>
      </a:dk1>
      <a:lt1>
        <a:srgbClr val="EAEAE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3F3F3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연구소2004">
      <a:majorFont>
        <a:latin typeface="HY헤드라인M"/>
        <a:ea typeface="HY헤드라인M"/>
        <a:cs typeface=""/>
      </a:majorFont>
      <a:minorFont>
        <a:latin typeface="Book Antiqu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연구소2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 w="28575">
          <a:solidFill>
            <a:srgbClr val="FF0000"/>
          </a:solidFill>
        </a:ln>
      </a:spPr>
      <a:bodyPr wrap="square" lIns="108000" rIns="108000" rtlCol="0" anchor="t">
        <a:noAutofit/>
      </a:bodyPr>
      <a:lstStyle>
        <a:defPPr marL="180975" indent="-180975" latinLnBrk="0">
          <a:buFont typeface="Arial" panose="020B0604020202020204" pitchFamily="34" charset="0"/>
          <a:buChar char="•"/>
          <a:defRPr b="1" dirty="0" err="1" smtClean="0">
            <a:latin typeface="맑은 고딕" pitchFamily="50" charset="-127"/>
            <a:ea typeface="맑은 고딕" pitchFamily="50" charset="-127"/>
          </a:defRPr>
        </a:defPPr>
      </a:lstStyle>
    </a:sp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2">
  <a:themeElements>
    <a:clrScheme name="Custom 23">
      <a:dk1>
        <a:sysClr val="windowText" lastClr="000000"/>
      </a:dk1>
      <a:lt1>
        <a:srgbClr val="FFFFFF"/>
      </a:lt1>
      <a:dk2>
        <a:srgbClr val="7DA100"/>
      </a:dk2>
      <a:lt2>
        <a:srgbClr val="FBE5B4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808000"/>
      </a:accent5>
      <a:accent6>
        <a:srgbClr val="BF7B1B"/>
      </a:accent6>
      <a:hlink>
        <a:srgbClr val="99350B"/>
      </a:hlink>
      <a:folHlink>
        <a:srgbClr val="785140"/>
      </a:folHlink>
    </a:clrScheme>
    <a:fontScheme name="1_board 2-14-08 ops revi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38100">
          <a:solidFill>
            <a:schemeClr val="tx2"/>
          </a:solidFill>
          <a:round/>
          <a:headEnd/>
          <a:tailEnd/>
        </a:ln>
        <a:effectLst>
          <a:outerShdw dist="38100" dir="2700000" rotWithShape="0">
            <a:srgbClr val="808080">
              <a:alpha val="42999"/>
            </a:srgbClr>
          </a:outerShdw>
        </a:effectLst>
      </a:spPr>
      <a:bodyPr lIns="0" tIns="0" rIns="0" bIns="0" rtlCol="0" anchor="ctr">
        <a:normAutofit/>
      </a:bodyPr>
      <a:lstStyle>
        <a:defPPr algn="ctr" fontAlgn="base" latinLnBrk="0">
          <a:spcBef>
            <a:spcPct val="0"/>
          </a:spcBef>
          <a:spcAft>
            <a:spcPts val="600"/>
          </a:spcAft>
          <a:defRPr sz="1400" dirty="0" err="1" smtClean="0">
            <a:solidFill>
              <a:srgbClr val="404040"/>
            </a:solidFill>
            <a:latin typeface="Arial Rounded MT Bold" pitchFamily="34" charset="0"/>
            <a:ea typeface="맑은 고딕" pitchFamily="50" charset="-127"/>
            <a:cs typeface="Arial" pitchFamily="34" charset="0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board 2-14-08 ops review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1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2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3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4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99C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6">
        <a:dk1>
          <a:srgbClr val="000000"/>
        </a:dk1>
        <a:lt1>
          <a:srgbClr val="FFFFFF"/>
        </a:lt1>
        <a:dk2>
          <a:srgbClr val="2D88B5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2" id="{B2ECE433-E4F8-4129-99D0-4E66960E6DAA}" vid="{4593240A-3A26-4FA8-9A31-151FB7187F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</Template>
  <TotalTime>5128</TotalTime>
  <Words>1610</Words>
  <Application>Microsoft Office PowerPoint</Application>
  <PresentationFormat>와이드스크린</PresentationFormat>
  <Paragraphs>352</Paragraphs>
  <Slides>31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31</vt:i4>
      </vt:variant>
    </vt:vector>
  </HeadingPairs>
  <TitlesOfParts>
    <vt:vector size="51" baseType="lpstr">
      <vt:lpstr>HY헤드라인M</vt:lpstr>
      <vt:lpstr>굴림</vt:lpstr>
      <vt:lpstr>맑은 고딕</vt:lpstr>
      <vt:lpstr>Batang</vt:lpstr>
      <vt:lpstr>Arial</vt:lpstr>
      <vt:lpstr>Arial Rounded MT Bold</vt:lpstr>
      <vt:lpstr>Book Antiqua</vt:lpstr>
      <vt:lpstr>Cambria Math</vt:lpstr>
      <vt:lpstr>Times New Roman</vt:lpstr>
      <vt:lpstr>Verdana</vt:lpstr>
      <vt:lpstr>Wingdings</vt:lpstr>
      <vt:lpstr>tt</vt:lpstr>
      <vt:lpstr>1_GF서식</vt:lpstr>
      <vt:lpstr>Office 테마</vt:lpstr>
      <vt:lpstr>1_Office 테마</vt:lpstr>
      <vt:lpstr>2_Office 테마</vt:lpstr>
      <vt:lpstr>4_Office 테마</vt:lpstr>
      <vt:lpstr>BI</vt:lpstr>
      <vt:lpstr>6_Office 테마</vt:lpstr>
      <vt:lpstr>t2</vt:lpstr>
      <vt:lpstr>Lab 3: MLP  &lt;삼성 AI 전문가 교육과정&gt; 실습 서울대학교 바이오지능 연구실 (장병탁 교수) 최원석, 김윤성 2022.06.09</vt:lpstr>
      <vt:lpstr>Multi-Layer Perceptron</vt:lpstr>
      <vt:lpstr>Logic Gate Example (Prev.)</vt:lpstr>
      <vt:lpstr>Multi Layer Perceptron</vt:lpstr>
      <vt:lpstr>Multi Layer Perceptron</vt:lpstr>
      <vt:lpstr>Single perceptron as affine transformation</vt:lpstr>
      <vt:lpstr>MLP 모델의 구성</vt:lpstr>
      <vt:lpstr>MLP implementation details</vt:lpstr>
      <vt:lpstr>Model initialization</vt:lpstr>
      <vt:lpstr>Training phase details</vt:lpstr>
      <vt:lpstr>Graph construction</vt:lpstr>
      <vt:lpstr>Training phase details</vt:lpstr>
      <vt:lpstr>Loss function</vt:lpstr>
      <vt:lpstr>Training phase details</vt:lpstr>
      <vt:lpstr>Optimizer</vt:lpstr>
      <vt:lpstr>Training phase details</vt:lpstr>
      <vt:lpstr>Minibatch</vt:lpstr>
      <vt:lpstr>Minibatch</vt:lpstr>
      <vt:lpstr>Minibatch</vt:lpstr>
      <vt:lpstr>Results</vt:lpstr>
      <vt:lpstr>Tips: Neural network playground</vt:lpstr>
      <vt:lpstr>Image classification - MNIST</vt:lpstr>
      <vt:lpstr>MNIST dataset</vt:lpstr>
      <vt:lpstr>MNIST classifier implementation</vt:lpstr>
      <vt:lpstr>MNIST training</vt:lpstr>
      <vt:lpstr>Batch normalization</vt:lpstr>
      <vt:lpstr>Batch normalization</vt:lpstr>
      <vt:lpstr>Model saving &amp; loading</vt:lpstr>
      <vt:lpstr>Validation set</vt:lpstr>
      <vt:lpstr>Results</vt:lpstr>
      <vt:lpstr>Codes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</dc:creator>
  <cp:lastModifiedBy>원석</cp:lastModifiedBy>
  <cp:revision>387</cp:revision>
  <cp:lastPrinted>2017-08-21T06:06:43Z</cp:lastPrinted>
  <dcterms:created xsi:type="dcterms:W3CDTF">2015-02-23T05:17:01Z</dcterms:created>
  <dcterms:modified xsi:type="dcterms:W3CDTF">2022-06-05T14:18:20Z</dcterms:modified>
</cp:coreProperties>
</file>